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1_EAF5E2FD.xml" ContentType="application/vnd.ms-powerpoint.comments+xml"/>
  <Override PartName="/ppt/comments/modernComment_112_5A0E0EFB.xml" ContentType="application/vnd.ms-powerpoint.comments+xml"/>
  <Override PartName="/ppt/comments/modernComment_12C_558CF180.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88" r:id="rId7"/>
    <p:sldId id="273" r:id="rId8"/>
    <p:sldId id="274" r:id="rId9"/>
    <p:sldId id="275" r:id="rId10"/>
    <p:sldId id="300" r:id="rId11"/>
    <p:sldId id="282" r:id="rId12"/>
    <p:sldId id="283" r:id="rId13"/>
    <p:sldId id="303" r:id="rId14"/>
    <p:sldId id="308" r:id="rId15"/>
    <p:sldId id="285" r:id="rId16"/>
    <p:sldId id="307" r:id="rId17"/>
    <p:sldId id="297" r:id="rId18"/>
    <p:sldId id="293" r:id="rId19"/>
    <p:sldId id="296" r:id="rId20"/>
    <p:sldId id="295" r:id="rId21"/>
    <p:sldId id="301" r:id="rId22"/>
    <p:sldId id="281" r:id="rId23"/>
    <p:sldId id="280" r:id="rId24"/>
    <p:sldId id="278" r:id="rId25"/>
    <p:sldId id="289" r:id="rId26"/>
    <p:sldId id="298" r:id="rId27"/>
    <p:sldId id="27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00391B-793D-56A4-BB11-8952D31C936C}" name="Ashlee Wone" initials="AW" userId="S::Ashlee@justreinvest.org.au::3f0e6b6f-ec36-4896-a7f8-6e3c1c2ffc0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918537-3714-45AA-BB6C-50F9E97BDDF8}" v="8" dt="2023-09-14T04:00:12.3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Nichols" userId="97425f1a-927d-4fa2-8da9-945a3a3440e2" providerId="ADAL" clId="{FB918537-3714-45AA-BB6C-50F9E97BDDF8}"/>
    <pc:docChg chg="undo custSel addSld delSld modSld">
      <pc:chgData name="James Nichols" userId="97425f1a-927d-4fa2-8da9-945a3a3440e2" providerId="ADAL" clId="{FB918537-3714-45AA-BB6C-50F9E97BDDF8}" dt="2023-09-14T04:07:07.315" v="1558" actId="20577"/>
      <pc:docMkLst>
        <pc:docMk/>
      </pc:docMkLst>
      <pc:sldChg chg="modSp mod">
        <pc:chgData name="James Nichols" userId="97425f1a-927d-4fa2-8da9-945a3a3440e2" providerId="ADAL" clId="{FB918537-3714-45AA-BB6C-50F9E97BDDF8}" dt="2023-09-14T04:07:07.315" v="1558" actId="20577"/>
        <pc:sldMkLst>
          <pc:docMk/>
          <pc:sldMk cId="246605840" sldId="285"/>
        </pc:sldMkLst>
        <pc:spChg chg="mod">
          <ac:chgData name="James Nichols" userId="97425f1a-927d-4fa2-8da9-945a3a3440e2" providerId="ADAL" clId="{FB918537-3714-45AA-BB6C-50F9E97BDDF8}" dt="2023-09-14T04:07:07.315" v="1558" actId="20577"/>
          <ac:spMkLst>
            <pc:docMk/>
            <pc:sldMk cId="246605840" sldId="285"/>
            <ac:spMk id="2" creationId="{401ABEEB-DB65-0BBB-5B48-7440616B9D1C}"/>
          </ac:spMkLst>
        </pc:spChg>
        <pc:spChg chg="mod">
          <ac:chgData name="James Nichols" userId="97425f1a-927d-4fa2-8da9-945a3a3440e2" providerId="ADAL" clId="{FB918537-3714-45AA-BB6C-50F9E97BDDF8}" dt="2023-09-14T03:28:52.408" v="1366" actId="20577"/>
          <ac:spMkLst>
            <pc:docMk/>
            <pc:sldMk cId="246605840" sldId="285"/>
            <ac:spMk id="3" creationId="{50392BF7-9C65-18F4-300F-87871D0062E5}"/>
          </ac:spMkLst>
        </pc:spChg>
      </pc:sldChg>
      <pc:sldChg chg="modSp mod">
        <pc:chgData name="James Nichols" userId="97425f1a-927d-4fa2-8da9-945a3a3440e2" providerId="ADAL" clId="{FB918537-3714-45AA-BB6C-50F9E97BDDF8}" dt="2023-09-14T03:26:06.716" v="1149" actId="20577"/>
        <pc:sldMkLst>
          <pc:docMk/>
          <pc:sldMk cId="1570063161" sldId="297"/>
        </pc:sldMkLst>
        <pc:spChg chg="mod">
          <ac:chgData name="James Nichols" userId="97425f1a-927d-4fa2-8da9-945a3a3440e2" providerId="ADAL" clId="{FB918537-3714-45AA-BB6C-50F9E97BDDF8}" dt="2023-09-14T03:26:06.716" v="1149" actId="20577"/>
          <ac:spMkLst>
            <pc:docMk/>
            <pc:sldMk cId="1570063161" sldId="297"/>
            <ac:spMk id="2" creationId="{401ABEEB-DB65-0BBB-5B48-7440616B9D1C}"/>
          </ac:spMkLst>
        </pc:spChg>
      </pc:sldChg>
      <pc:sldChg chg="addSp delSp modSp del mod setBg">
        <pc:chgData name="James Nichols" userId="97425f1a-927d-4fa2-8da9-945a3a3440e2" providerId="ADAL" clId="{FB918537-3714-45AA-BB6C-50F9E97BDDF8}" dt="2023-09-14T03:16:40.476" v="152" actId="2696"/>
        <pc:sldMkLst>
          <pc:docMk/>
          <pc:sldMk cId="359913733" sldId="302"/>
        </pc:sldMkLst>
        <pc:spChg chg="mod">
          <ac:chgData name="James Nichols" userId="97425f1a-927d-4fa2-8da9-945a3a3440e2" providerId="ADAL" clId="{FB918537-3714-45AA-BB6C-50F9E97BDDF8}" dt="2023-09-14T03:15:20.209" v="143" actId="26606"/>
          <ac:spMkLst>
            <pc:docMk/>
            <pc:sldMk cId="359913733" sldId="302"/>
            <ac:spMk id="3" creationId="{50392BF7-9C65-18F4-300F-87871D0062E5}"/>
          </ac:spMkLst>
        </pc:spChg>
        <pc:spChg chg="add del mod">
          <ac:chgData name="James Nichols" userId="97425f1a-927d-4fa2-8da9-945a3a3440e2" providerId="ADAL" clId="{FB918537-3714-45AA-BB6C-50F9E97BDDF8}" dt="2023-09-14T03:14:58.467" v="140" actId="478"/>
          <ac:spMkLst>
            <pc:docMk/>
            <pc:sldMk cId="359913733" sldId="302"/>
            <ac:spMk id="5" creationId="{A11678C4-FDD6-4AC5-8F73-E81C534330B3}"/>
          </ac:spMkLst>
        </pc:spChg>
        <pc:spChg chg="add del mod">
          <ac:chgData name="James Nichols" userId="97425f1a-927d-4fa2-8da9-945a3a3440e2" providerId="ADAL" clId="{FB918537-3714-45AA-BB6C-50F9E97BDDF8}" dt="2023-09-14T03:15:00.371" v="141" actId="478"/>
          <ac:spMkLst>
            <pc:docMk/>
            <pc:sldMk cId="359913733" sldId="302"/>
            <ac:spMk id="6" creationId="{F91F7249-2840-CB55-E348-F020EDE6D542}"/>
          </ac:spMkLst>
        </pc:spChg>
        <pc:spChg chg="add mod">
          <ac:chgData name="James Nichols" userId="97425f1a-927d-4fa2-8da9-945a3a3440e2" providerId="ADAL" clId="{FB918537-3714-45AA-BB6C-50F9E97BDDF8}" dt="2023-09-14T03:15:02.311" v="142"/>
          <ac:spMkLst>
            <pc:docMk/>
            <pc:sldMk cId="359913733" sldId="302"/>
            <ac:spMk id="8" creationId="{FD6D9265-FBF1-DE41-82AB-E125EF3F0C20}"/>
          </ac:spMkLst>
        </pc:spChg>
        <pc:spChg chg="ord">
          <ac:chgData name="James Nichols" userId="97425f1a-927d-4fa2-8da9-945a3a3440e2" providerId="ADAL" clId="{FB918537-3714-45AA-BB6C-50F9E97BDDF8}" dt="2023-09-14T03:15:20.209" v="143" actId="26606"/>
          <ac:spMkLst>
            <pc:docMk/>
            <pc:sldMk cId="359913733" sldId="302"/>
            <ac:spMk id="12" creationId="{69CEF533-7668-5BAE-D015-A2A7FE09417F}"/>
          </ac:spMkLst>
        </pc:spChg>
        <pc:spChg chg="add">
          <ac:chgData name="James Nichols" userId="97425f1a-927d-4fa2-8da9-945a3a3440e2" providerId="ADAL" clId="{FB918537-3714-45AA-BB6C-50F9E97BDDF8}" dt="2023-09-14T03:15:20.209" v="143" actId="26606"/>
          <ac:spMkLst>
            <pc:docMk/>
            <pc:sldMk cId="359913733" sldId="302"/>
            <ac:spMk id="17" creationId="{A4AC5506-6312-4701-8D3C-40187889A947}"/>
          </ac:spMkLst>
        </pc:spChg>
        <pc:graphicFrameChg chg="add mod ord modGraphic">
          <ac:chgData name="James Nichols" userId="97425f1a-927d-4fa2-8da9-945a3a3440e2" providerId="ADAL" clId="{FB918537-3714-45AA-BB6C-50F9E97BDDF8}" dt="2023-09-14T03:15:20.209" v="143" actId="26606"/>
          <ac:graphicFrameMkLst>
            <pc:docMk/>
            <pc:sldMk cId="359913733" sldId="302"/>
            <ac:graphicFrameMk id="7" creationId="{7E19ABED-2BFD-1BD3-E25B-CFFE6154DD00}"/>
          </ac:graphicFrameMkLst>
        </pc:graphicFrameChg>
      </pc:sldChg>
      <pc:sldChg chg="addSp modSp add mod">
        <pc:chgData name="James Nichols" userId="97425f1a-927d-4fa2-8da9-945a3a3440e2" providerId="ADAL" clId="{FB918537-3714-45AA-BB6C-50F9E97BDDF8}" dt="2023-09-14T03:09:16.390" v="43" actId="20577"/>
        <pc:sldMkLst>
          <pc:docMk/>
          <pc:sldMk cId="4057379461" sldId="303"/>
        </pc:sldMkLst>
        <pc:spChg chg="mod">
          <ac:chgData name="James Nichols" userId="97425f1a-927d-4fa2-8da9-945a3a3440e2" providerId="ADAL" clId="{FB918537-3714-45AA-BB6C-50F9E97BDDF8}" dt="2023-09-14T03:07:57.700" v="30" actId="20577"/>
          <ac:spMkLst>
            <pc:docMk/>
            <pc:sldMk cId="4057379461" sldId="303"/>
            <ac:spMk id="3" creationId="{50392BF7-9C65-18F4-300F-87871D0062E5}"/>
          </ac:spMkLst>
        </pc:spChg>
        <pc:spChg chg="add mod">
          <ac:chgData name="James Nichols" userId="97425f1a-927d-4fa2-8da9-945a3a3440e2" providerId="ADAL" clId="{FB918537-3714-45AA-BB6C-50F9E97BDDF8}" dt="2023-09-14T03:09:16.390" v="43" actId="20577"/>
          <ac:spMkLst>
            <pc:docMk/>
            <pc:sldMk cId="4057379461" sldId="303"/>
            <ac:spMk id="4" creationId="{28B04E14-75DE-6E4B-2601-1A4F732025B8}"/>
          </ac:spMkLst>
        </pc:spChg>
      </pc:sldChg>
      <pc:sldChg chg="addSp delSp modSp add del mod">
        <pc:chgData name="James Nichols" userId="97425f1a-927d-4fa2-8da9-945a3a3440e2" providerId="ADAL" clId="{FB918537-3714-45AA-BB6C-50F9E97BDDF8}" dt="2023-09-14T03:18:14.658" v="189" actId="2696"/>
        <pc:sldMkLst>
          <pc:docMk/>
          <pc:sldMk cId="1618923392" sldId="304"/>
        </pc:sldMkLst>
        <pc:spChg chg="del mod">
          <ac:chgData name="James Nichols" userId="97425f1a-927d-4fa2-8da9-945a3a3440e2" providerId="ADAL" clId="{FB918537-3714-45AA-BB6C-50F9E97BDDF8}" dt="2023-09-14T03:15:59.368" v="146" actId="478"/>
          <ac:spMkLst>
            <pc:docMk/>
            <pc:sldMk cId="1618923392" sldId="304"/>
            <ac:spMk id="2" creationId="{401ABEEB-DB65-0BBB-5B48-7440616B9D1C}"/>
          </ac:spMkLst>
        </pc:spChg>
        <pc:spChg chg="mod">
          <ac:chgData name="James Nichols" userId="97425f1a-927d-4fa2-8da9-945a3a3440e2" providerId="ADAL" clId="{FB918537-3714-45AA-BB6C-50F9E97BDDF8}" dt="2023-09-14T03:17:26.282" v="185" actId="20577"/>
          <ac:spMkLst>
            <pc:docMk/>
            <pc:sldMk cId="1618923392" sldId="304"/>
            <ac:spMk id="3" creationId="{50392BF7-9C65-18F4-300F-87871D0062E5}"/>
          </ac:spMkLst>
        </pc:spChg>
        <pc:spChg chg="add del mod">
          <ac:chgData name="James Nichols" userId="97425f1a-927d-4fa2-8da9-945a3a3440e2" providerId="ADAL" clId="{FB918537-3714-45AA-BB6C-50F9E97BDDF8}" dt="2023-09-14T03:16:23.341" v="151"/>
          <ac:spMkLst>
            <pc:docMk/>
            <pc:sldMk cId="1618923392" sldId="304"/>
            <ac:spMk id="5" creationId="{D1C520B2-E46A-B8D5-4EF5-ED95161BD953}"/>
          </ac:spMkLst>
        </pc:spChg>
        <pc:graphicFrameChg chg="add del mod modGraphic">
          <ac:chgData name="James Nichols" userId="97425f1a-927d-4fa2-8da9-945a3a3440e2" providerId="ADAL" clId="{FB918537-3714-45AA-BB6C-50F9E97BDDF8}" dt="2023-09-14T03:16:23.341" v="151"/>
          <ac:graphicFrameMkLst>
            <pc:docMk/>
            <pc:sldMk cId="1618923392" sldId="304"/>
            <ac:graphicFrameMk id="4" creationId="{9951EC12-5B53-C3AE-1053-82466C796BB6}"/>
          </ac:graphicFrameMkLst>
        </pc:graphicFrameChg>
      </pc:sldChg>
      <pc:sldChg chg="add del setBg">
        <pc:chgData name="James Nichols" userId="97425f1a-927d-4fa2-8da9-945a3a3440e2" providerId="ADAL" clId="{FB918537-3714-45AA-BB6C-50F9E97BDDF8}" dt="2023-09-14T03:18:11.585" v="188" actId="2696"/>
        <pc:sldMkLst>
          <pc:docMk/>
          <pc:sldMk cId="1269872532" sldId="305"/>
        </pc:sldMkLst>
      </pc:sldChg>
      <pc:sldChg chg="delSp modSp add del mod setBg">
        <pc:chgData name="James Nichols" userId="97425f1a-927d-4fa2-8da9-945a3a3440e2" providerId="ADAL" clId="{FB918537-3714-45AA-BB6C-50F9E97BDDF8}" dt="2023-09-14T04:03:00.873" v="1393" actId="2696"/>
        <pc:sldMkLst>
          <pc:docMk/>
          <pc:sldMk cId="3593570607" sldId="306"/>
        </pc:sldMkLst>
        <pc:graphicFrameChg chg="del modGraphic">
          <ac:chgData name="James Nichols" userId="97425f1a-927d-4fa2-8da9-945a3a3440e2" providerId="ADAL" clId="{FB918537-3714-45AA-BB6C-50F9E97BDDF8}" dt="2023-09-14T03:57:30.454" v="1369" actId="478"/>
          <ac:graphicFrameMkLst>
            <pc:docMk/>
            <pc:sldMk cId="3593570607" sldId="306"/>
            <ac:graphicFrameMk id="4" creationId="{9951EC12-5B53-C3AE-1053-82466C796BB6}"/>
          </ac:graphicFrameMkLst>
        </pc:graphicFrameChg>
      </pc:sldChg>
      <pc:sldChg chg="add">
        <pc:chgData name="James Nichols" userId="97425f1a-927d-4fa2-8da9-945a3a3440e2" providerId="ADAL" clId="{FB918537-3714-45AA-BB6C-50F9E97BDDF8}" dt="2023-09-14T03:18:23.478" v="190" actId="2890"/>
        <pc:sldMkLst>
          <pc:docMk/>
          <pc:sldMk cId="3479958043" sldId="307"/>
        </pc:sldMkLst>
      </pc:sldChg>
      <pc:sldChg chg="addSp delSp modSp add mod">
        <pc:chgData name="James Nichols" userId="97425f1a-927d-4fa2-8da9-945a3a3440e2" providerId="ADAL" clId="{FB918537-3714-45AA-BB6C-50F9E97BDDF8}" dt="2023-09-14T04:04:38.099" v="1402" actId="1076"/>
        <pc:sldMkLst>
          <pc:docMk/>
          <pc:sldMk cId="3828648655" sldId="308"/>
        </pc:sldMkLst>
        <pc:spChg chg="del mod">
          <ac:chgData name="James Nichols" userId="97425f1a-927d-4fa2-8da9-945a3a3440e2" providerId="ADAL" clId="{FB918537-3714-45AA-BB6C-50F9E97BDDF8}" dt="2023-09-14T04:02:56.542" v="1392" actId="478"/>
          <ac:spMkLst>
            <pc:docMk/>
            <pc:sldMk cId="3828648655" sldId="308"/>
            <ac:spMk id="3" creationId="{50392BF7-9C65-18F4-300F-87871D0062E5}"/>
          </ac:spMkLst>
        </pc:spChg>
        <pc:spChg chg="del">
          <ac:chgData name="James Nichols" userId="97425f1a-927d-4fa2-8da9-945a3a3440e2" providerId="ADAL" clId="{FB918537-3714-45AA-BB6C-50F9E97BDDF8}" dt="2023-09-14T03:57:47.295" v="1371" actId="478"/>
          <ac:spMkLst>
            <pc:docMk/>
            <pc:sldMk cId="3828648655" sldId="308"/>
            <ac:spMk id="4" creationId="{28B04E14-75DE-6E4B-2601-1A4F732025B8}"/>
          </ac:spMkLst>
        </pc:spChg>
        <pc:spChg chg="add del mod">
          <ac:chgData name="James Nichols" userId="97425f1a-927d-4fa2-8da9-945a3a3440e2" providerId="ADAL" clId="{FB918537-3714-45AA-BB6C-50F9E97BDDF8}" dt="2023-09-14T03:57:56.240" v="1374" actId="478"/>
          <ac:spMkLst>
            <pc:docMk/>
            <pc:sldMk cId="3828648655" sldId="308"/>
            <ac:spMk id="5" creationId="{49606225-67BE-2069-675B-83CE5071918A}"/>
          </ac:spMkLst>
        </pc:spChg>
        <pc:spChg chg="add mod">
          <ac:chgData name="James Nichols" userId="97425f1a-927d-4fa2-8da9-945a3a3440e2" providerId="ADAL" clId="{FB918537-3714-45AA-BB6C-50F9E97BDDF8}" dt="2023-09-14T04:00:32.924" v="1384" actId="1076"/>
          <ac:spMkLst>
            <pc:docMk/>
            <pc:sldMk cId="3828648655" sldId="308"/>
            <ac:spMk id="8" creationId="{91647013-CF59-2F82-1A3E-B4BA941BDBB9}"/>
          </ac:spMkLst>
        </pc:spChg>
        <pc:picChg chg="add del mod">
          <ac:chgData name="James Nichols" userId="97425f1a-927d-4fa2-8da9-945a3a3440e2" providerId="ADAL" clId="{FB918537-3714-45AA-BB6C-50F9E97BDDF8}" dt="2023-09-14T04:01:23.311" v="1391" actId="478"/>
          <ac:picMkLst>
            <pc:docMk/>
            <pc:sldMk cId="3828648655" sldId="308"/>
            <ac:picMk id="7" creationId="{E9CA4F6B-3E9C-E36C-E1EA-4E4EBBD60897}"/>
          </ac:picMkLst>
        </pc:picChg>
        <pc:picChg chg="add mod">
          <ac:chgData name="James Nichols" userId="97425f1a-927d-4fa2-8da9-945a3a3440e2" providerId="ADAL" clId="{FB918537-3714-45AA-BB6C-50F9E97BDDF8}" dt="2023-09-14T04:04:38.099" v="1402" actId="1076"/>
          <ac:picMkLst>
            <pc:docMk/>
            <pc:sldMk cId="3828648655" sldId="308"/>
            <ac:picMk id="10" creationId="{8864230B-FE8C-88AB-528E-7E9C4DB5C9C2}"/>
          </ac:picMkLst>
        </pc:picChg>
      </pc:sldChg>
    </pc:docChg>
  </pc:docChgLst>
</pc:chgInfo>
</file>

<file path=ppt/comments/modernComment_101_EAF5E2FD.xml><?xml version="1.0" encoding="utf-8"?>
<p188:cmLst xmlns:a="http://schemas.openxmlformats.org/drawingml/2006/main" xmlns:r="http://schemas.openxmlformats.org/officeDocument/2006/relationships" xmlns:p188="http://schemas.microsoft.com/office/powerpoint/2018/8/main">
  <p188:cm id="{B48D89C5-F110-4F29-ADC7-DC0057E85CD7}" authorId="{0600391B-793D-56A4-BB11-8952D31C936C}" created="2023-09-09T05:06:10.734">
    <ac:txMkLst xmlns:ac="http://schemas.microsoft.com/office/drawing/2013/main/command">
      <pc:docMk xmlns:pc="http://schemas.microsoft.com/office/powerpoint/2013/main/command"/>
      <pc:sldMk xmlns:pc="http://schemas.microsoft.com/office/powerpoint/2013/main/command" cId="3941982973" sldId="257"/>
      <ac:spMk id="3" creationId="{F70FBCDB-043E-DA97-0117-24E219B299B8}"/>
      <ac:txMk cp="42" len="10">
        <ac:context len="303" hash="3055727452"/>
      </ac:txMk>
    </ac:txMkLst>
    <p188:pos x="1522228" y="683659"/>
    <p188:txBody>
      <a:bodyPr/>
      <a:lstStyle/>
      <a:p>
        <a:r>
          <a:rPr lang="en-AU"/>
          <a:t>A thought - as a general definition of JR should we remove Aboriginal from this statement? Happy to hear what you both think</a:t>
        </a:r>
      </a:p>
    </p188:txBody>
  </p188:cm>
</p188:cmLst>
</file>

<file path=ppt/comments/modernComment_112_5A0E0EFB.xml><?xml version="1.0" encoding="utf-8"?>
<p188:cmLst xmlns:a="http://schemas.openxmlformats.org/drawingml/2006/main" xmlns:r="http://schemas.openxmlformats.org/officeDocument/2006/relationships" xmlns:p188="http://schemas.microsoft.com/office/powerpoint/2018/8/main">
  <p188:cm id="{E855FFF7-E2CA-4CDA-A1B8-3B6825B46A6A}" authorId="{0600391B-793D-56A4-BB11-8952D31C936C}" created="2023-09-09T05:13:37.431">
    <ac:txMkLst xmlns:ac="http://schemas.microsoft.com/office/drawing/2013/main/command">
      <pc:docMk xmlns:pc="http://schemas.microsoft.com/office/powerpoint/2013/main/command"/>
      <pc:sldMk xmlns:pc="http://schemas.microsoft.com/office/powerpoint/2013/main/command" cId="1510870779" sldId="274"/>
      <ac:spMk id="3" creationId="{F70FBCDB-043E-DA97-0117-24E219B299B8}"/>
      <ac:txMk cp="0" len="9">
        <ac:context len="183" hash="3720899550"/>
      </ac:txMk>
    </ac:txMkLst>
    <p188:pos x="1617450" y="300887"/>
    <p188:txBody>
      <a:bodyPr/>
      <a:lstStyle/>
      <a:p>
        <a:r>
          <a:rPr lang="en-AU"/>
          <a:t>Incubator, peak body language here?</a:t>
        </a:r>
      </a:p>
    </p188:txBody>
  </p188:cm>
</p188:cmLst>
</file>

<file path=ppt/comments/modernComment_12C_558CF180.xml><?xml version="1.0" encoding="utf-8"?>
<p188:cmLst xmlns:a="http://schemas.openxmlformats.org/drawingml/2006/main" xmlns:r="http://schemas.openxmlformats.org/officeDocument/2006/relationships" xmlns:p188="http://schemas.microsoft.com/office/powerpoint/2018/8/main">
  <p188:cm id="{F35A6273-08C4-4CBA-B0C6-189520A0D3BA}" authorId="{0600391B-793D-56A4-BB11-8952D31C936C}" created="2023-09-11T09:38:47.364">
    <ac:txMkLst xmlns:ac="http://schemas.microsoft.com/office/drawing/2013/main/command">
      <pc:docMk xmlns:pc="http://schemas.microsoft.com/office/powerpoint/2013/main/command"/>
      <pc:sldMk xmlns:pc="http://schemas.microsoft.com/office/powerpoint/2013/main/command" cId="1435300224" sldId="300"/>
      <ac:spMk id="3" creationId="{6E4139E5-C42C-9CD9-C30D-92B622F3B219}"/>
      <ac:txMk cp="46">
        <ac:context len="353" hash="2162790629"/>
      </ac:txMk>
    </ac:txMkLst>
    <p188:pos x="457819" y="572507"/>
    <p188:txBody>
      <a:bodyPr/>
      <a:lstStyle/>
      <a:p>
        <a:r>
          <a:rPr lang="en-AU"/>
          <a:t>Young person</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48E57-12D9-09CA-4F00-1E856F372D4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55BC48A7-E2F8-EA6F-4000-10544EC1F3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B16E1CC3-5915-3C65-9904-15B706FB89AA}"/>
              </a:ext>
            </a:extLst>
          </p:cNvPr>
          <p:cNvSpPr>
            <a:spLocks noGrp="1"/>
          </p:cNvSpPr>
          <p:nvPr>
            <p:ph type="dt" sz="half" idx="10"/>
          </p:nvPr>
        </p:nvSpPr>
        <p:spPr/>
        <p:txBody>
          <a:bodyPr/>
          <a:lstStyle/>
          <a:p>
            <a:fld id="{C7FB6CBB-C18A-4394-917E-44A5BA9A6CCE}" type="datetimeFigureOut">
              <a:rPr lang="en-AU" smtClean="0"/>
              <a:t>14/09/2023</a:t>
            </a:fld>
            <a:endParaRPr lang="en-AU"/>
          </a:p>
        </p:txBody>
      </p:sp>
      <p:sp>
        <p:nvSpPr>
          <p:cNvPr id="5" name="Footer Placeholder 4">
            <a:extLst>
              <a:ext uri="{FF2B5EF4-FFF2-40B4-BE49-F238E27FC236}">
                <a16:creationId xmlns:a16="http://schemas.microsoft.com/office/drawing/2014/main" id="{AB835991-3DA1-6EA2-97D1-77F9DE34DF8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95312B1-E995-EEB1-8B53-1A8105B0E588}"/>
              </a:ext>
            </a:extLst>
          </p:cNvPr>
          <p:cNvSpPr>
            <a:spLocks noGrp="1"/>
          </p:cNvSpPr>
          <p:nvPr>
            <p:ph type="sldNum" sz="quarter" idx="12"/>
          </p:nvPr>
        </p:nvSpPr>
        <p:spPr/>
        <p:txBody>
          <a:bodyPr/>
          <a:lstStyle/>
          <a:p>
            <a:fld id="{652041CF-AAE7-4435-87C5-EAC9E1FB3103}" type="slidenum">
              <a:rPr lang="en-AU" smtClean="0"/>
              <a:t>‹#›</a:t>
            </a:fld>
            <a:endParaRPr lang="en-AU"/>
          </a:p>
        </p:txBody>
      </p:sp>
    </p:spTree>
    <p:extLst>
      <p:ext uri="{BB962C8B-B14F-4D97-AF65-F5344CB8AC3E}">
        <p14:creationId xmlns:p14="http://schemas.microsoft.com/office/powerpoint/2010/main" val="4104952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2C51F-C7B2-CE28-9413-E437D953C041}"/>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EBDC4551-D754-0C2D-8C4B-953ED2332E3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066E2D70-C416-188C-C353-1BB3771C941C}"/>
              </a:ext>
            </a:extLst>
          </p:cNvPr>
          <p:cNvSpPr>
            <a:spLocks noGrp="1"/>
          </p:cNvSpPr>
          <p:nvPr>
            <p:ph type="dt" sz="half" idx="10"/>
          </p:nvPr>
        </p:nvSpPr>
        <p:spPr/>
        <p:txBody>
          <a:bodyPr/>
          <a:lstStyle/>
          <a:p>
            <a:fld id="{C7FB6CBB-C18A-4394-917E-44A5BA9A6CCE}" type="datetimeFigureOut">
              <a:rPr lang="en-AU" smtClean="0"/>
              <a:t>14/09/2023</a:t>
            </a:fld>
            <a:endParaRPr lang="en-AU"/>
          </a:p>
        </p:txBody>
      </p:sp>
      <p:sp>
        <p:nvSpPr>
          <p:cNvPr id="5" name="Footer Placeholder 4">
            <a:extLst>
              <a:ext uri="{FF2B5EF4-FFF2-40B4-BE49-F238E27FC236}">
                <a16:creationId xmlns:a16="http://schemas.microsoft.com/office/drawing/2014/main" id="{2D3ADB6E-2694-2DC9-9BC6-A4162249AB7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4A9F589-3979-8E7C-4AD4-A2F29DA78592}"/>
              </a:ext>
            </a:extLst>
          </p:cNvPr>
          <p:cNvSpPr>
            <a:spLocks noGrp="1"/>
          </p:cNvSpPr>
          <p:nvPr>
            <p:ph type="sldNum" sz="quarter" idx="12"/>
          </p:nvPr>
        </p:nvSpPr>
        <p:spPr/>
        <p:txBody>
          <a:bodyPr/>
          <a:lstStyle/>
          <a:p>
            <a:fld id="{652041CF-AAE7-4435-87C5-EAC9E1FB3103}" type="slidenum">
              <a:rPr lang="en-AU" smtClean="0"/>
              <a:t>‹#›</a:t>
            </a:fld>
            <a:endParaRPr lang="en-AU"/>
          </a:p>
        </p:txBody>
      </p:sp>
    </p:spTree>
    <p:extLst>
      <p:ext uri="{BB962C8B-B14F-4D97-AF65-F5344CB8AC3E}">
        <p14:creationId xmlns:p14="http://schemas.microsoft.com/office/powerpoint/2010/main" val="2186958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A505C8-313F-FB94-451A-D6A2931CDEA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50BCFD07-4380-A063-9670-56CB3BD1535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2A0FF103-0635-652C-A04F-05FA6F115E83}"/>
              </a:ext>
            </a:extLst>
          </p:cNvPr>
          <p:cNvSpPr>
            <a:spLocks noGrp="1"/>
          </p:cNvSpPr>
          <p:nvPr>
            <p:ph type="dt" sz="half" idx="10"/>
          </p:nvPr>
        </p:nvSpPr>
        <p:spPr/>
        <p:txBody>
          <a:bodyPr/>
          <a:lstStyle/>
          <a:p>
            <a:fld id="{C7FB6CBB-C18A-4394-917E-44A5BA9A6CCE}" type="datetimeFigureOut">
              <a:rPr lang="en-AU" smtClean="0"/>
              <a:t>14/09/2023</a:t>
            </a:fld>
            <a:endParaRPr lang="en-AU"/>
          </a:p>
        </p:txBody>
      </p:sp>
      <p:sp>
        <p:nvSpPr>
          <p:cNvPr id="5" name="Footer Placeholder 4">
            <a:extLst>
              <a:ext uri="{FF2B5EF4-FFF2-40B4-BE49-F238E27FC236}">
                <a16:creationId xmlns:a16="http://schemas.microsoft.com/office/drawing/2014/main" id="{C598D5CA-83F5-C167-C2BC-07AE447F0CE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8881BDE-1748-6D06-EBCB-119F84C8270C}"/>
              </a:ext>
            </a:extLst>
          </p:cNvPr>
          <p:cNvSpPr>
            <a:spLocks noGrp="1"/>
          </p:cNvSpPr>
          <p:nvPr>
            <p:ph type="sldNum" sz="quarter" idx="12"/>
          </p:nvPr>
        </p:nvSpPr>
        <p:spPr/>
        <p:txBody>
          <a:bodyPr/>
          <a:lstStyle/>
          <a:p>
            <a:fld id="{652041CF-AAE7-4435-87C5-EAC9E1FB3103}" type="slidenum">
              <a:rPr lang="en-AU" smtClean="0"/>
              <a:t>‹#›</a:t>
            </a:fld>
            <a:endParaRPr lang="en-AU"/>
          </a:p>
        </p:txBody>
      </p:sp>
    </p:spTree>
    <p:extLst>
      <p:ext uri="{BB962C8B-B14F-4D97-AF65-F5344CB8AC3E}">
        <p14:creationId xmlns:p14="http://schemas.microsoft.com/office/powerpoint/2010/main" val="319033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0481C-47E1-09BB-E8F8-23D28412B5D3}"/>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C1D1D4D3-527E-755D-2F56-ED2ECF89EFA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EED09F44-E4C2-7BC6-9E27-46A7CFDB8295}"/>
              </a:ext>
            </a:extLst>
          </p:cNvPr>
          <p:cNvSpPr>
            <a:spLocks noGrp="1"/>
          </p:cNvSpPr>
          <p:nvPr>
            <p:ph type="dt" sz="half" idx="10"/>
          </p:nvPr>
        </p:nvSpPr>
        <p:spPr/>
        <p:txBody>
          <a:bodyPr/>
          <a:lstStyle/>
          <a:p>
            <a:fld id="{C7FB6CBB-C18A-4394-917E-44A5BA9A6CCE}" type="datetimeFigureOut">
              <a:rPr lang="en-AU" smtClean="0"/>
              <a:t>14/09/2023</a:t>
            </a:fld>
            <a:endParaRPr lang="en-AU"/>
          </a:p>
        </p:txBody>
      </p:sp>
      <p:sp>
        <p:nvSpPr>
          <p:cNvPr id="5" name="Footer Placeholder 4">
            <a:extLst>
              <a:ext uri="{FF2B5EF4-FFF2-40B4-BE49-F238E27FC236}">
                <a16:creationId xmlns:a16="http://schemas.microsoft.com/office/drawing/2014/main" id="{AA202526-BA8A-C4E5-664C-00CC6AE735A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7410B41-3039-A3F0-069B-140C45F4BD27}"/>
              </a:ext>
            </a:extLst>
          </p:cNvPr>
          <p:cNvSpPr>
            <a:spLocks noGrp="1"/>
          </p:cNvSpPr>
          <p:nvPr>
            <p:ph type="sldNum" sz="quarter" idx="12"/>
          </p:nvPr>
        </p:nvSpPr>
        <p:spPr/>
        <p:txBody>
          <a:bodyPr/>
          <a:lstStyle/>
          <a:p>
            <a:fld id="{652041CF-AAE7-4435-87C5-EAC9E1FB3103}" type="slidenum">
              <a:rPr lang="en-AU" smtClean="0"/>
              <a:t>‹#›</a:t>
            </a:fld>
            <a:endParaRPr lang="en-AU"/>
          </a:p>
        </p:txBody>
      </p:sp>
    </p:spTree>
    <p:extLst>
      <p:ext uri="{BB962C8B-B14F-4D97-AF65-F5344CB8AC3E}">
        <p14:creationId xmlns:p14="http://schemas.microsoft.com/office/powerpoint/2010/main" val="2797752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DAC2B-04C1-FC0F-7166-A2B2C6B40C1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AD3879C8-B9CD-52EE-9C25-0E35F347FD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C9B2212-68FC-8B3D-2EEA-C9CA0EE92163}"/>
              </a:ext>
            </a:extLst>
          </p:cNvPr>
          <p:cNvSpPr>
            <a:spLocks noGrp="1"/>
          </p:cNvSpPr>
          <p:nvPr>
            <p:ph type="dt" sz="half" idx="10"/>
          </p:nvPr>
        </p:nvSpPr>
        <p:spPr/>
        <p:txBody>
          <a:bodyPr/>
          <a:lstStyle/>
          <a:p>
            <a:fld id="{C7FB6CBB-C18A-4394-917E-44A5BA9A6CCE}" type="datetimeFigureOut">
              <a:rPr lang="en-AU" smtClean="0"/>
              <a:t>14/09/2023</a:t>
            </a:fld>
            <a:endParaRPr lang="en-AU"/>
          </a:p>
        </p:txBody>
      </p:sp>
      <p:sp>
        <p:nvSpPr>
          <p:cNvPr id="5" name="Footer Placeholder 4">
            <a:extLst>
              <a:ext uri="{FF2B5EF4-FFF2-40B4-BE49-F238E27FC236}">
                <a16:creationId xmlns:a16="http://schemas.microsoft.com/office/drawing/2014/main" id="{0BD9F533-A594-661F-A3BC-EF975344C41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FEBFBC2-30CA-CDBA-5697-06F3F7D936C3}"/>
              </a:ext>
            </a:extLst>
          </p:cNvPr>
          <p:cNvSpPr>
            <a:spLocks noGrp="1"/>
          </p:cNvSpPr>
          <p:nvPr>
            <p:ph type="sldNum" sz="quarter" idx="12"/>
          </p:nvPr>
        </p:nvSpPr>
        <p:spPr/>
        <p:txBody>
          <a:bodyPr/>
          <a:lstStyle/>
          <a:p>
            <a:fld id="{652041CF-AAE7-4435-87C5-EAC9E1FB3103}" type="slidenum">
              <a:rPr lang="en-AU" smtClean="0"/>
              <a:t>‹#›</a:t>
            </a:fld>
            <a:endParaRPr lang="en-AU"/>
          </a:p>
        </p:txBody>
      </p:sp>
    </p:spTree>
    <p:extLst>
      <p:ext uri="{BB962C8B-B14F-4D97-AF65-F5344CB8AC3E}">
        <p14:creationId xmlns:p14="http://schemas.microsoft.com/office/powerpoint/2010/main" val="22760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7E7C3-F2E1-A58B-CF0C-7A8C4926DD23}"/>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C6096656-85DB-7A90-631E-39BBC39B72B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B53B6539-48C9-A5E8-834A-C6C77EEB010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B969FA97-A86E-44E1-228A-2B80423A3248}"/>
              </a:ext>
            </a:extLst>
          </p:cNvPr>
          <p:cNvSpPr>
            <a:spLocks noGrp="1"/>
          </p:cNvSpPr>
          <p:nvPr>
            <p:ph type="dt" sz="half" idx="10"/>
          </p:nvPr>
        </p:nvSpPr>
        <p:spPr/>
        <p:txBody>
          <a:bodyPr/>
          <a:lstStyle/>
          <a:p>
            <a:fld id="{C7FB6CBB-C18A-4394-917E-44A5BA9A6CCE}" type="datetimeFigureOut">
              <a:rPr lang="en-AU" smtClean="0"/>
              <a:t>14/09/2023</a:t>
            </a:fld>
            <a:endParaRPr lang="en-AU"/>
          </a:p>
        </p:txBody>
      </p:sp>
      <p:sp>
        <p:nvSpPr>
          <p:cNvPr id="6" name="Footer Placeholder 5">
            <a:extLst>
              <a:ext uri="{FF2B5EF4-FFF2-40B4-BE49-F238E27FC236}">
                <a16:creationId xmlns:a16="http://schemas.microsoft.com/office/drawing/2014/main" id="{85D3AB82-A3A0-E38E-A58F-89187047ADF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5483601-2F94-5276-6716-17DB5169DFA3}"/>
              </a:ext>
            </a:extLst>
          </p:cNvPr>
          <p:cNvSpPr>
            <a:spLocks noGrp="1"/>
          </p:cNvSpPr>
          <p:nvPr>
            <p:ph type="sldNum" sz="quarter" idx="12"/>
          </p:nvPr>
        </p:nvSpPr>
        <p:spPr/>
        <p:txBody>
          <a:bodyPr/>
          <a:lstStyle/>
          <a:p>
            <a:fld id="{652041CF-AAE7-4435-87C5-EAC9E1FB3103}" type="slidenum">
              <a:rPr lang="en-AU" smtClean="0"/>
              <a:t>‹#›</a:t>
            </a:fld>
            <a:endParaRPr lang="en-AU"/>
          </a:p>
        </p:txBody>
      </p:sp>
    </p:spTree>
    <p:extLst>
      <p:ext uri="{BB962C8B-B14F-4D97-AF65-F5344CB8AC3E}">
        <p14:creationId xmlns:p14="http://schemas.microsoft.com/office/powerpoint/2010/main" val="415350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DFAA8-768D-9C6E-60F6-6B4C7530CF62}"/>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F8F43AF8-2CED-6050-2433-F2369B0533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B883B17-06B7-2646-2699-A731288F467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DE58853D-3FD5-5040-52F6-D45B6BB46D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7E4E6C5-C483-85A5-DA55-5734653A6F6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99BD07B3-6493-CC64-521F-0EA7BB153305}"/>
              </a:ext>
            </a:extLst>
          </p:cNvPr>
          <p:cNvSpPr>
            <a:spLocks noGrp="1"/>
          </p:cNvSpPr>
          <p:nvPr>
            <p:ph type="dt" sz="half" idx="10"/>
          </p:nvPr>
        </p:nvSpPr>
        <p:spPr/>
        <p:txBody>
          <a:bodyPr/>
          <a:lstStyle/>
          <a:p>
            <a:fld id="{C7FB6CBB-C18A-4394-917E-44A5BA9A6CCE}" type="datetimeFigureOut">
              <a:rPr lang="en-AU" smtClean="0"/>
              <a:t>14/09/2023</a:t>
            </a:fld>
            <a:endParaRPr lang="en-AU"/>
          </a:p>
        </p:txBody>
      </p:sp>
      <p:sp>
        <p:nvSpPr>
          <p:cNvPr id="8" name="Footer Placeholder 7">
            <a:extLst>
              <a:ext uri="{FF2B5EF4-FFF2-40B4-BE49-F238E27FC236}">
                <a16:creationId xmlns:a16="http://schemas.microsoft.com/office/drawing/2014/main" id="{092341C2-36C0-526D-E282-A87E508E6C1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D1640916-B70B-ED5D-FFF0-E1EB4BF8E67F}"/>
              </a:ext>
            </a:extLst>
          </p:cNvPr>
          <p:cNvSpPr>
            <a:spLocks noGrp="1"/>
          </p:cNvSpPr>
          <p:nvPr>
            <p:ph type="sldNum" sz="quarter" idx="12"/>
          </p:nvPr>
        </p:nvSpPr>
        <p:spPr/>
        <p:txBody>
          <a:bodyPr/>
          <a:lstStyle/>
          <a:p>
            <a:fld id="{652041CF-AAE7-4435-87C5-EAC9E1FB3103}" type="slidenum">
              <a:rPr lang="en-AU" smtClean="0"/>
              <a:t>‹#›</a:t>
            </a:fld>
            <a:endParaRPr lang="en-AU"/>
          </a:p>
        </p:txBody>
      </p:sp>
    </p:spTree>
    <p:extLst>
      <p:ext uri="{BB962C8B-B14F-4D97-AF65-F5344CB8AC3E}">
        <p14:creationId xmlns:p14="http://schemas.microsoft.com/office/powerpoint/2010/main" val="602172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E13DD-4D53-F950-356F-4C6391132DC0}"/>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A8A58DCC-3778-21B4-BA8A-06E3EF50171A}"/>
              </a:ext>
            </a:extLst>
          </p:cNvPr>
          <p:cNvSpPr>
            <a:spLocks noGrp="1"/>
          </p:cNvSpPr>
          <p:nvPr>
            <p:ph type="dt" sz="half" idx="10"/>
          </p:nvPr>
        </p:nvSpPr>
        <p:spPr/>
        <p:txBody>
          <a:bodyPr/>
          <a:lstStyle/>
          <a:p>
            <a:fld id="{C7FB6CBB-C18A-4394-917E-44A5BA9A6CCE}" type="datetimeFigureOut">
              <a:rPr lang="en-AU" smtClean="0"/>
              <a:t>14/09/2023</a:t>
            </a:fld>
            <a:endParaRPr lang="en-AU"/>
          </a:p>
        </p:txBody>
      </p:sp>
      <p:sp>
        <p:nvSpPr>
          <p:cNvPr id="4" name="Footer Placeholder 3">
            <a:extLst>
              <a:ext uri="{FF2B5EF4-FFF2-40B4-BE49-F238E27FC236}">
                <a16:creationId xmlns:a16="http://schemas.microsoft.com/office/drawing/2014/main" id="{D39C8C55-23BD-0FD8-BD66-FE724C8E442A}"/>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563FFD01-0ECC-0C7E-2E87-D999DBC4D1B2}"/>
              </a:ext>
            </a:extLst>
          </p:cNvPr>
          <p:cNvSpPr>
            <a:spLocks noGrp="1"/>
          </p:cNvSpPr>
          <p:nvPr>
            <p:ph type="sldNum" sz="quarter" idx="12"/>
          </p:nvPr>
        </p:nvSpPr>
        <p:spPr/>
        <p:txBody>
          <a:bodyPr/>
          <a:lstStyle/>
          <a:p>
            <a:fld id="{652041CF-AAE7-4435-87C5-EAC9E1FB3103}" type="slidenum">
              <a:rPr lang="en-AU" smtClean="0"/>
              <a:t>‹#›</a:t>
            </a:fld>
            <a:endParaRPr lang="en-AU"/>
          </a:p>
        </p:txBody>
      </p:sp>
    </p:spTree>
    <p:extLst>
      <p:ext uri="{BB962C8B-B14F-4D97-AF65-F5344CB8AC3E}">
        <p14:creationId xmlns:p14="http://schemas.microsoft.com/office/powerpoint/2010/main" val="943751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D6BCCD-82DC-245E-A142-511E28E60DAF}"/>
              </a:ext>
            </a:extLst>
          </p:cNvPr>
          <p:cNvSpPr>
            <a:spLocks noGrp="1"/>
          </p:cNvSpPr>
          <p:nvPr>
            <p:ph type="dt" sz="half" idx="10"/>
          </p:nvPr>
        </p:nvSpPr>
        <p:spPr/>
        <p:txBody>
          <a:bodyPr/>
          <a:lstStyle/>
          <a:p>
            <a:fld id="{C7FB6CBB-C18A-4394-917E-44A5BA9A6CCE}" type="datetimeFigureOut">
              <a:rPr lang="en-AU" smtClean="0"/>
              <a:t>14/09/2023</a:t>
            </a:fld>
            <a:endParaRPr lang="en-AU"/>
          </a:p>
        </p:txBody>
      </p:sp>
      <p:sp>
        <p:nvSpPr>
          <p:cNvPr id="3" name="Footer Placeholder 2">
            <a:extLst>
              <a:ext uri="{FF2B5EF4-FFF2-40B4-BE49-F238E27FC236}">
                <a16:creationId xmlns:a16="http://schemas.microsoft.com/office/drawing/2014/main" id="{35C5135B-9716-79D4-1014-BA221E9FE9A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69DBDD6-6EEE-2495-864C-6835B31942DC}"/>
              </a:ext>
            </a:extLst>
          </p:cNvPr>
          <p:cNvSpPr>
            <a:spLocks noGrp="1"/>
          </p:cNvSpPr>
          <p:nvPr>
            <p:ph type="sldNum" sz="quarter" idx="12"/>
          </p:nvPr>
        </p:nvSpPr>
        <p:spPr/>
        <p:txBody>
          <a:bodyPr/>
          <a:lstStyle/>
          <a:p>
            <a:fld id="{652041CF-AAE7-4435-87C5-EAC9E1FB3103}" type="slidenum">
              <a:rPr lang="en-AU" smtClean="0"/>
              <a:t>‹#›</a:t>
            </a:fld>
            <a:endParaRPr lang="en-AU"/>
          </a:p>
        </p:txBody>
      </p:sp>
    </p:spTree>
    <p:extLst>
      <p:ext uri="{BB962C8B-B14F-4D97-AF65-F5344CB8AC3E}">
        <p14:creationId xmlns:p14="http://schemas.microsoft.com/office/powerpoint/2010/main" val="1303327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BA52E-38AD-FBD1-93C0-3F2C12CE068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616AD0CF-B197-A318-FB68-8A3B9971A7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DCE3968C-1D5B-CEFB-5917-62E455F3F3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6086FCB-E761-9AB5-DDE7-FA4F1712B598}"/>
              </a:ext>
            </a:extLst>
          </p:cNvPr>
          <p:cNvSpPr>
            <a:spLocks noGrp="1"/>
          </p:cNvSpPr>
          <p:nvPr>
            <p:ph type="dt" sz="half" idx="10"/>
          </p:nvPr>
        </p:nvSpPr>
        <p:spPr/>
        <p:txBody>
          <a:bodyPr/>
          <a:lstStyle/>
          <a:p>
            <a:fld id="{C7FB6CBB-C18A-4394-917E-44A5BA9A6CCE}" type="datetimeFigureOut">
              <a:rPr lang="en-AU" smtClean="0"/>
              <a:t>14/09/2023</a:t>
            </a:fld>
            <a:endParaRPr lang="en-AU"/>
          </a:p>
        </p:txBody>
      </p:sp>
      <p:sp>
        <p:nvSpPr>
          <p:cNvPr id="6" name="Footer Placeholder 5">
            <a:extLst>
              <a:ext uri="{FF2B5EF4-FFF2-40B4-BE49-F238E27FC236}">
                <a16:creationId xmlns:a16="http://schemas.microsoft.com/office/drawing/2014/main" id="{4BB9041B-C968-3E31-F14D-02FBFF834C9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93D3039-6A5F-54E3-666C-8967F9808DE8}"/>
              </a:ext>
            </a:extLst>
          </p:cNvPr>
          <p:cNvSpPr>
            <a:spLocks noGrp="1"/>
          </p:cNvSpPr>
          <p:nvPr>
            <p:ph type="sldNum" sz="quarter" idx="12"/>
          </p:nvPr>
        </p:nvSpPr>
        <p:spPr/>
        <p:txBody>
          <a:bodyPr/>
          <a:lstStyle/>
          <a:p>
            <a:fld id="{652041CF-AAE7-4435-87C5-EAC9E1FB3103}" type="slidenum">
              <a:rPr lang="en-AU" smtClean="0"/>
              <a:t>‹#›</a:t>
            </a:fld>
            <a:endParaRPr lang="en-AU"/>
          </a:p>
        </p:txBody>
      </p:sp>
    </p:spTree>
    <p:extLst>
      <p:ext uri="{BB962C8B-B14F-4D97-AF65-F5344CB8AC3E}">
        <p14:creationId xmlns:p14="http://schemas.microsoft.com/office/powerpoint/2010/main" val="3224142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897D6-ECEB-AB00-7965-4677A6542A0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0798BBB0-B418-2322-4909-FB7C158C25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14ADA2A9-022F-1FEE-3B1C-2B1A00F1CF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72715A4-DF7F-1389-0799-A6E0435A775A}"/>
              </a:ext>
            </a:extLst>
          </p:cNvPr>
          <p:cNvSpPr>
            <a:spLocks noGrp="1"/>
          </p:cNvSpPr>
          <p:nvPr>
            <p:ph type="dt" sz="half" idx="10"/>
          </p:nvPr>
        </p:nvSpPr>
        <p:spPr/>
        <p:txBody>
          <a:bodyPr/>
          <a:lstStyle/>
          <a:p>
            <a:fld id="{C7FB6CBB-C18A-4394-917E-44A5BA9A6CCE}" type="datetimeFigureOut">
              <a:rPr lang="en-AU" smtClean="0"/>
              <a:t>14/09/2023</a:t>
            </a:fld>
            <a:endParaRPr lang="en-AU"/>
          </a:p>
        </p:txBody>
      </p:sp>
      <p:sp>
        <p:nvSpPr>
          <p:cNvPr id="6" name="Footer Placeholder 5">
            <a:extLst>
              <a:ext uri="{FF2B5EF4-FFF2-40B4-BE49-F238E27FC236}">
                <a16:creationId xmlns:a16="http://schemas.microsoft.com/office/drawing/2014/main" id="{9022251E-A54A-CC76-CE71-5557B14466E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E5CB864-CD81-D479-788B-A73E38D95491}"/>
              </a:ext>
            </a:extLst>
          </p:cNvPr>
          <p:cNvSpPr>
            <a:spLocks noGrp="1"/>
          </p:cNvSpPr>
          <p:nvPr>
            <p:ph type="sldNum" sz="quarter" idx="12"/>
          </p:nvPr>
        </p:nvSpPr>
        <p:spPr/>
        <p:txBody>
          <a:bodyPr/>
          <a:lstStyle/>
          <a:p>
            <a:fld id="{652041CF-AAE7-4435-87C5-EAC9E1FB3103}" type="slidenum">
              <a:rPr lang="en-AU" smtClean="0"/>
              <a:t>‹#›</a:t>
            </a:fld>
            <a:endParaRPr lang="en-AU"/>
          </a:p>
        </p:txBody>
      </p:sp>
    </p:spTree>
    <p:extLst>
      <p:ext uri="{BB962C8B-B14F-4D97-AF65-F5344CB8AC3E}">
        <p14:creationId xmlns:p14="http://schemas.microsoft.com/office/powerpoint/2010/main" val="2465985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B12D1-0ED2-9A29-3D27-D102C1E0BF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74031B45-A5C6-AAF6-3D32-D41563FFD7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0E24E471-7B12-CE08-25FF-8D9580428A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FB6CBB-C18A-4394-917E-44A5BA9A6CCE}" type="datetimeFigureOut">
              <a:rPr lang="en-AU" smtClean="0"/>
              <a:t>14/09/2023</a:t>
            </a:fld>
            <a:endParaRPr lang="en-AU"/>
          </a:p>
        </p:txBody>
      </p:sp>
      <p:sp>
        <p:nvSpPr>
          <p:cNvPr id="5" name="Footer Placeholder 4">
            <a:extLst>
              <a:ext uri="{FF2B5EF4-FFF2-40B4-BE49-F238E27FC236}">
                <a16:creationId xmlns:a16="http://schemas.microsoft.com/office/drawing/2014/main" id="{176C9FE3-45BF-98DD-7E7E-ED1249BA23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07B576FF-169B-7234-0E76-E03CC35AEB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2041CF-AAE7-4435-87C5-EAC9E1FB3103}" type="slidenum">
              <a:rPr lang="en-AU" smtClean="0"/>
              <a:t>‹#›</a:t>
            </a:fld>
            <a:endParaRPr lang="en-AU"/>
          </a:p>
        </p:txBody>
      </p:sp>
    </p:spTree>
    <p:extLst>
      <p:ext uri="{BB962C8B-B14F-4D97-AF65-F5344CB8AC3E}">
        <p14:creationId xmlns:p14="http://schemas.microsoft.com/office/powerpoint/2010/main" val="2335250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microsoft.com/office/2018/10/relationships/comments" Target="../comments/modernComment_101_EAF5E2FD.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info@justreinvest.org.au"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mailto:james@justreinvest.org.au" TargetMode="External"/><Relationship Id="rId5" Type="http://schemas.openxmlformats.org/officeDocument/2006/relationships/hyperlink" Target="mailto:ashlee@justreinvest.org.au" TargetMode="External"/><Relationship Id="rId4" Type="http://schemas.openxmlformats.org/officeDocument/2006/relationships/hyperlink" Target="mailto:hr@justreinvest.org.au"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microsoft.com/office/2018/10/relationships/comments" Target="../comments/modernComment_112_5A0E0EFB.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microsoft.com/office/2018/10/relationships/comments" Target="../comments/modernComment_12C_558CF18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464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AutoShape 12" descr="Phase01_sml">
            <a:extLst>
              <a:ext uri="{FF2B5EF4-FFF2-40B4-BE49-F238E27FC236}">
                <a16:creationId xmlns:a16="http://schemas.microsoft.com/office/drawing/2014/main" id="{69CEF533-7668-5BAE-D015-A2A7FE09417F}"/>
              </a:ext>
            </a:extLst>
          </p:cNvPr>
          <p:cNvSpPr>
            <a:spLocks noChangeAspect="1" noChangeArrowheads="1"/>
          </p:cNvSpPr>
          <p:nvPr/>
        </p:nvSpPr>
        <p:spPr bwMode="auto">
          <a:xfrm>
            <a:off x="3693111" y="3276599"/>
            <a:ext cx="2555289" cy="25552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Title 2">
            <a:extLst>
              <a:ext uri="{FF2B5EF4-FFF2-40B4-BE49-F238E27FC236}">
                <a16:creationId xmlns:a16="http://schemas.microsoft.com/office/drawing/2014/main" id="{50392BF7-9C65-18F4-300F-87871D0062E5}"/>
              </a:ext>
            </a:extLst>
          </p:cNvPr>
          <p:cNvSpPr>
            <a:spLocks noGrp="1"/>
          </p:cNvSpPr>
          <p:nvPr>
            <p:ph type="title"/>
          </p:nvPr>
        </p:nvSpPr>
        <p:spPr/>
        <p:txBody>
          <a:bodyPr>
            <a:normAutofit/>
          </a:bodyPr>
          <a:lstStyle/>
          <a:p>
            <a:pPr algn="ctr"/>
            <a:r>
              <a:rPr lang="en-US" sz="3600" dirty="0">
                <a:latin typeface="Founders Grotesk Bold" panose="020B0803030202060203" pitchFamily="34" charset="0"/>
              </a:rPr>
              <a:t>Community readiness</a:t>
            </a:r>
            <a:endParaRPr lang="en-AU" sz="3600" dirty="0">
              <a:latin typeface="Founders Grotesk Bold" panose="020B0803030202060203" pitchFamily="34" charset="0"/>
            </a:endParaRPr>
          </a:p>
        </p:txBody>
      </p:sp>
      <p:sp>
        <p:nvSpPr>
          <p:cNvPr id="4" name="TextBox 3">
            <a:extLst>
              <a:ext uri="{FF2B5EF4-FFF2-40B4-BE49-F238E27FC236}">
                <a16:creationId xmlns:a16="http://schemas.microsoft.com/office/drawing/2014/main" id="{28B04E14-75DE-6E4B-2601-1A4F732025B8}"/>
              </a:ext>
            </a:extLst>
          </p:cNvPr>
          <p:cNvSpPr txBox="1"/>
          <p:nvPr/>
        </p:nvSpPr>
        <p:spPr>
          <a:xfrm>
            <a:off x="1028700" y="1799290"/>
            <a:ext cx="9220200" cy="3334631"/>
          </a:xfrm>
          <a:prstGeom prst="rect">
            <a:avLst/>
          </a:prstGeom>
          <a:noFill/>
        </p:spPr>
        <p:txBody>
          <a:bodyPr wrap="square">
            <a:spAutoFit/>
          </a:bodyPr>
          <a:lstStyle/>
          <a:p>
            <a:pPr>
              <a:lnSpc>
                <a:spcPct val="107000"/>
              </a:lnSpc>
              <a:spcAft>
                <a:spcPts val="800"/>
              </a:spcAft>
            </a:pPr>
            <a:r>
              <a:rPr lang="en-AU" sz="2400" kern="100" dirty="0">
                <a:effectLst/>
                <a:latin typeface="Founders Grotesk Light" panose="020B0303030202060203" pitchFamily="34" charset="0"/>
                <a:ea typeface="Calibri" panose="020F0502020204030204" pitchFamily="34" charset="0"/>
                <a:cs typeface="Times New Roman" panose="02020603050405020304" pitchFamily="18" charset="0"/>
              </a:rPr>
              <a:t>Is your community ready to explore a JR approach?  The need for change in your community could be in relation to: </a:t>
            </a:r>
          </a:p>
          <a:p>
            <a:pPr marL="342900" indent="-342900">
              <a:lnSpc>
                <a:spcPct val="107000"/>
              </a:lnSpc>
              <a:spcAft>
                <a:spcPts val="800"/>
              </a:spcAft>
              <a:buFont typeface="Arial" panose="020B0604020202020204" pitchFamily="34" charset="0"/>
              <a:buChar char="•"/>
            </a:pPr>
            <a:r>
              <a:rPr lang="en-AU" sz="2400" kern="100" dirty="0">
                <a:effectLst/>
                <a:latin typeface="Founders Grotesk Light" panose="020B0303030202060203" pitchFamily="34" charset="0"/>
                <a:ea typeface="Calibri" panose="020F0502020204030204" pitchFamily="34" charset="0"/>
                <a:cs typeface="Times New Roman" panose="02020603050405020304" pitchFamily="18" charset="0"/>
              </a:rPr>
              <a:t>Aboriginal people’s contact with the criminal justice system </a:t>
            </a:r>
          </a:p>
          <a:p>
            <a:pPr marL="342900" indent="-342900">
              <a:lnSpc>
                <a:spcPct val="107000"/>
              </a:lnSpc>
              <a:spcAft>
                <a:spcPts val="800"/>
              </a:spcAft>
              <a:buFont typeface="Arial" panose="020B0604020202020204" pitchFamily="34" charset="0"/>
              <a:buChar char="•"/>
            </a:pPr>
            <a:r>
              <a:rPr lang="en-AU" sz="2400" kern="100" dirty="0">
                <a:effectLst/>
                <a:latin typeface="Founders Grotesk Light" panose="020B0303030202060203" pitchFamily="34" charset="0"/>
                <a:ea typeface="Calibri" panose="020F0502020204030204" pitchFamily="34" charset="0"/>
                <a:cs typeface="Times New Roman" panose="02020603050405020304" pitchFamily="18" charset="0"/>
              </a:rPr>
              <a:t>The rates of Aboriginal children and young people in out of home care </a:t>
            </a:r>
          </a:p>
          <a:p>
            <a:pPr marL="342900" indent="-342900">
              <a:lnSpc>
                <a:spcPct val="107000"/>
              </a:lnSpc>
              <a:spcAft>
                <a:spcPts val="800"/>
              </a:spcAft>
              <a:buFont typeface="Arial" panose="020B0604020202020204" pitchFamily="34" charset="0"/>
              <a:buChar char="•"/>
            </a:pPr>
            <a:r>
              <a:rPr lang="en-AU" sz="2400" kern="100" dirty="0">
                <a:effectLst/>
                <a:latin typeface="Founders Grotesk Light" panose="020B0303030202060203" pitchFamily="34" charset="0"/>
                <a:ea typeface="Calibri" panose="020F0502020204030204" pitchFamily="34" charset="0"/>
                <a:cs typeface="Times New Roman" panose="02020603050405020304" pitchFamily="18" charset="0"/>
              </a:rPr>
              <a:t>Students being suspended from school and disengaging </a:t>
            </a:r>
          </a:p>
          <a:p>
            <a:pPr marL="342900" indent="-342900">
              <a:lnSpc>
                <a:spcPct val="107000"/>
              </a:lnSpc>
              <a:spcAft>
                <a:spcPts val="800"/>
              </a:spcAft>
              <a:buFont typeface="Arial" panose="020B0604020202020204" pitchFamily="34" charset="0"/>
              <a:buChar char="•"/>
            </a:pPr>
            <a:r>
              <a:rPr lang="en-AU" sz="2400" kern="100" dirty="0">
                <a:effectLst/>
                <a:latin typeface="Founders Grotesk Light" panose="020B0303030202060203" pitchFamily="34" charset="0"/>
                <a:ea typeface="Calibri" panose="020F0502020204030204" pitchFamily="34" charset="0"/>
                <a:cs typeface="Times New Roman" panose="02020603050405020304" pitchFamily="18" charset="0"/>
              </a:rPr>
              <a:t>Persistent economic and social disadvantage, and/or Communities’ experience that the delivery of services in their communities is failing.</a:t>
            </a:r>
          </a:p>
        </p:txBody>
      </p:sp>
    </p:spTree>
    <p:extLst>
      <p:ext uri="{BB962C8B-B14F-4D97-AF65-F5344CB8AC3E}">
        <p14:creationId xmlns:p14="http://schemas.microsoft.com/office/powerpoint/2010/main" val="4057379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AutoShape 12" descr="Phase01_sml">
            <a:extLst>
              <a:ext uri="{FF2B5EF4-FFF2-40B4-BE49-F238E27FC236}">
                <a16:creationId xmlns:a16="http://schemas.microsoft.com/office/drawing/2014/main" id="{69CEF533-7668-5BAE-D015-A2A7FE09417F}"/>
              </a:ext>
            </a:extLst>
          </p:cNvPr>
          <p:cNvSpPr>
            <a:spLocks noChangeAspect="1" noChangeArrowheads="1"/>
          </p:cNvSpPr>
          <p:nvPr/>
        </p:nvSpPr>
        <p:spPr bwMode="auto">
          <a:xfrm>
            <a:off x="3693111" y="3276599"/>
            <a:ext cx="2555289" cy="25552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Title 2">
            <a:extLst>
              <a:ext uri="{FF2B5EF4-FFF2-40B4-BE49-F238E27FC236}">
                <a16:creationId xmlns:a16="http://schemas.microsoft.com/office/drawing/2014/main" id="{91647013-CF59-2F82-1A3E-B4BA941BDBB9}"/>
              </a:ext>
            </a:extLst>
          </p:cNvPr>
          <p:cNvSpPr txBox="1">
            <a:spLocks/>
          </p:cNvSpPr>
          <p:nvPr/>
        </p:nvSpPr>
        <p:spPr>
          <a:xfrm>
            <a:off x="990600" y="21157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Founders Grotesk Bold" panose="020B0803030202060203" pitchFamily="34" charset="0"/>
              </a:rPr>
              <a:t>JR PATHWAY TO CHANGE</a:t>
            </a:r>
            <a:endParaRPr lang="en-AU" sz="3600" dirty="0">
              <a:latin typeface="Founders Grotesk Bold" panose="020B0803030202060203" pitchFamily="34" charset="0"/>
            </a:endParaRPr>
          </a:p>
        </p:txBody>
      </p:sp>
      <p:pic>
        <p:nvPicPr>
          <p:cNvPr id="10" name="Picture 9">
            <a:extLst>
              <a:ext uri="{FF2B5EF4-FFF2-40B4-BE49-F238E27FC236}">
                <a16:creationId xmlns:a16="http://schemas.microsoft.com/office/drawing/2014/main" id="{8864230B-FE8C-88AB-528E-7E9C4DB5C9C2}"/>
              </a:ext>
            </a:extLst>
          </p:cNvPr>
          <p:cNvPicPr>
            <a:picLocks noChangeAspect="1"/>
          </p:cNvPicPr>
          <p:nvPr/>
        </p:nvPicPr>
        <p:blipFill>
          <a:blip r:embed="rId3"/>
          <a:stretch>
            <a:fillRect/>
          </a:stretch>
        </p:blipFill>
        <p:spPr>
          <a:xfrm>
            <a:off x="1176114" y="1026112"/>
            <a:ext cx="10481692" cy="5895951"/>
          </a:xfrm>
          <a:prstGeom prst="rect">
            <a:avLst/>
          </a:prstGeom>
        </p:spPr>
      </p:pic>
    </p:spTree>
    <p:extLst>
      <p:ext uri="{BB962C8B-B14F-4D97-AF65-F5344CB8AC3E}">
        <p14:creationId xmlns:p14="http://schemas.microsoft.com/office/powerpoint/2010/main" val="3828648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AutoShape 12" descr="Phase01_sml">
            <a:extLst>
              <a:ext uri="{FF2B5EF4-FFF2-40B4-BE49-F238E27FC236}">
                <a16:creationId xmlns:a16="http://schemas.microsoft.com/office/drawing/2014/main" id="{69CEF533-7668-5BAE-D015-A2A7FE09417F}"/>
              </a:ext>
            </a:extLst>
          </p:cNvPr>
          <p:cNvSpPr>
            <a:spLocks noChangeAspect="1" noChangeArrowheads="1"/>
          </p:cNvSpPr>
          <p:nvPr/>
        </p:nvSpPr>
        <p:spPr bwMode="auto">
          <a:xfrm>
            <a:off x="3693111" y="3276599"/>
            <a:ext cx="2555289" cy="25552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Title 2">
            <a:extLst>
              <a:ext uri="{FF2B5EF4-FFF2-40B4-BE49-F238E27FC236}">
                <a16:creationId xmlns:a16="http://schemas.microsoft.com/office/drawing/2014/main" id="{50392BF7-9C65-18F4-300F-87871D0062E5}"/>
              </a:ext>
            </a:extLst>
          </p:cNvPr>
          <p:cNvSpPr>
            <a:spLocks noGrp="1"/>
          </p:cNvSpPr>
          <p:nvPr>
            <p:ph type="title"/>
          </p:nvPr>
        </p:nvSpPr>
        <p:spPr/>
        <p:txBody>
          <a:bodyPr>
            <a:normAutofit/>
          </a:bodyPr>
          <a:lstStyle/>
          <a:p>
            <a:pPr algn="ctr"/>
            <a:r>
              <a:rPr lang="en-US" sz="3600" dirty="0">
                <a:latin typeface="Founders Grotesk Bold" panose="020B0803030202060203" pitchFamily="34" charset="0"/>
              </a:rPr>
              <a:t>A JR JOURNEY TO INDEPENDENCE</a:t>
            </a:r>
            <a:endParaRPr lang="en-AU" sz="3600" dirty="0">
              <a:latin typeface="Founders Grotesk Bold" panose="020B0803030202060203" pitchFamily="34" charset="0"/>
            </a:endParaRPr>
          </a:p>
        </p:txBody>
      </p:sp>
      <p:sp>
        <p:nvSpPr>
          <p:cNvPr id="2" name="TextBox 1">
            <a:extLst>
              <a:ext uri="{FF2B5EF4-FFF2-40B4-BE49-F238E27FC236}">
                <a16:creationId xmlns:a16="http://schemas.microsoft.com/office/drawing/2014/main" id="{401ABEEB-DB65-0BBB-5B48-7440616B9D1C}"/>
              </a:ext>
            </a:extLst>
          </p:cNvPr>
          <p:cNvSpPr txBox="1"/>
          <p:nvPr/>
        </p:nvSpPr>
        <p:spPr>
          <a:xfrm>
            <a:off x="1080565" y="1561467"/>
            <a:ext cx="10180469" cy="4985980"/>
          </a:xfrm>
          <a:prstGeom prst="rect">
            <a:avLst/>
          </a:prstGeom>
          <a:noFill/>
        </p:spPr>
        <p:txBody>
          <a:bodyPr wrap="square" rtlCol="0">
            <a:spAutoFit/>
          </a:bodyPr>
          <a:lstStyle/>
          <a:p>
            <a:pPr marL="285750" indent="-285750">
              <a:buFont typeface="Arial" panose="020B0604020202020204" pitchFamily="34" charset="0"/>
              <a:buChar char="•"/>
            </a:pPr>
            <a:endParaRPr lang="en-US" dirty="0">
              <a:latin typeface="Founders Grotesk Light" panose="020B0303030202060203" pitchFamily="34" charset="0"/>
            </a:endParaRPr>
          </a:p>
          <a:p>
            <a:r>
              <a:rPr lang="en-US" sz="2400" b="1" dirty="0">
                <a:latin typeface="Founders Grotesk Light" panose="020B0303030202060203" pitchFamily="34" charset="0"/>
              </a:rPr>
              <a:t>Phase 1</a:t>
            </a:r>
            <a:r>
              <a:rPr lang="en-US" b="1" dirty="0">
                <a:latin typeface="Founders Grotesk Light" panose="020B0303030202060203" pitchFamily="34" charset="0"/>
              </a:rPr>
              <a:t> 	</a:t>
            </a:r>
            <a:r>
              <a:rPr lang="en-US" dirty="0">
                <a:latin typeface="Founders Grotesk Light" panose="020B0303030202060203" pitchFamily="34" charset="0"/>
              </a:rPr>
              <a:t>JR NSW partners with a community to propose a plan for justice reinvestment initiative. A 		local JR Backbone Team is installed.</a:t>
            </a:r>
          </a:p>
          <a:p>
            <a:endParaRPr lang="en-US" dirty="0">
              <a:latin typeface="Founders Grotesk Light" panose="020B0303030202060203" pitchFamily="34" charset="0"/>
            </a:endParaRPr>
          </a:p>
          <a:p>
            <a:r>
              <a:rPr lang="en-US" sz="2400" b="1" dirty="0">
                <a:latin typeface="Founders Grotesk Light" panose="020B0303030202060203" pitchFamily="34" charset="0"/>
              </a:rPr>
              <a:t>Phase 2 	</a:t>
            </a:r>
            <a:r>
              <a:rPr lang="en-US" dirty="0">
                <a:latin typeface="Founders Grotesk Light" panose="020B0303030202060203" pitchFamily="34" charset="0"/>
              </a:rPr>
              <a:t>Data collection and system is agreed with local services. An Aboriginal Leadership Group is 		formed with the authority to convene a JR strategy. </a:t>
            </a:r>
          </a:p>
          <a:p>
            <a:pPr marL="285750" indent="-285750">
              <a:buFont typeface="Arial" panose="020B0604020202020204" pitchFamily="34" charset="0"/>
              <a:buChar char="•"/>
            </a:pPr>
            <a:endParaRPr lang="en-US" dirty="0">
              <a:latin typeface="Founders Grotesk Light" panose="020B0303030202060203" pitchFamily="34" charset="0"/>
            </a:endParaRPr>
          </a:p>
          <a:p>
            <a:r>
              <a:rPr lang="en-US" sz="2400" b="1" dirty="0">
                <a:latin typeface="Founders Grotesk Light" panose="020B0303030202060203" pitchFamily="34" charset="0"/>
              </a:rPr>
              <a:t>Phase 3 	</a:t>
            </a:r>
            <a:r>
              <a:rPr lang="en-US" dirty="0">
                <a:latin typeface="Founders Grotesk Light" panose="020B0303030202060203" pitchFamily="34" charset="0"/>
              </a:rPr>
              <a:t>A cross sector leadership group is formed with the Aboriginal Leadership Group and JR 		backbone team, and together </a:t>
            </a:r>
            <a:r>
              <a:rPr lang="en-US" dirty="0" err="1">
                <a:latin typeface="Founders Grotesk Light" panose="020B0303030202060203" pitchFamily="34" charset="0"/>
              </a:rPr>
              <a:t>finalise</a:t>
            </a:r>
            <a:r>
              <a:rPr lang="en-US" dirty="0">
                <a:latin typeface="Founders Grotesk Light" panose="020B0303030202060203" pitchFamily="34" charset="0"/>
              </a:rPr>
              <a:t> the  strategy, and establish Focus Area Working 		Groups.</a:t>
            </a:r>
          </a:p>
          <a:p>
            <a:endParaRPr lang="en-US" dirty="0">
              <a:latin typeface="Founders Grotesk Light" panose="020B0303030202060203" pitchFamily="34" charset="0"/>
            </a:endParaRPr>
          </a:p>
          <a:p>
            <a:r>
              <a:rPr lang="en-US" sz="2400" b="1" dirty="0">
                <a:latin typeface="Founders Grotesk Light" panose="020B0303030202060203" pitchFamily="34" charset="0"/>
              </a:rPr>
              <a:t>Phase 4 	</a:t>
            </a:r>
            <a:r>
              <a:rPr lang="en-US" dirty="0">
                <a:latin typeface="Founders Grotesk Light" panose="020B0303030202060203" pitchFamily="34" charset="0"/>
              </a:rPr>
              <a:t>Funding is secured to begin implementation phase. Following successful pilot and evaluation, 		sustainable funding agreements are reached with funders.</a:t>
            </a:r>
          </a:p>
          <a:p>
            <a:endParaRPr lang="en-AU" dirty="0">
              <a:latin typeface="Founders Grotesk Light" panose="020B0303030202060203" pitchFamily="34" charset="0"/>
            </a:endParaRPr>
          </a:p>
          <a:p>
            <a:r>
              <a:rPr lang="en-AU" sz="2400" b="1" dirty="0">
                <a:latin typeface="Founders Grotesk Light" panose="020B0303030202060203" pitchFamily="34" charset="0"/>
              </a:rPr>
              <a:t>Phase 5 	</a:t>
            </a:r>
            <a:r>
              <a:rPr lang="en-AU" dirty="0">
                <a:latin typeface="Founders Grotesk Light" panose="020B0303030202060203" pitchFamily="34" charset="0"/>
              </a:rPr>
              <a:t>Local JR entity is formed and legally becomes an independent organisation controlled and 		administered by the local Aboriginal community and separate from JR </a:t>
            </a:r>
            <a:r>
              <a:rPr lang="en-AU">
                <a:latin typeface="Founders Grotesk Light" panose="020B0303030202060203" pitchFamily="34" charset="0"/>
              </a:rPr>
              <a:t>NSW administration. </a:t>
            </a:r>
            <a:endParaRPr lang="en-AU" dirty="0">
              <a:latin typeface="Founders Grotesk Light" panose="020B0303030202060203" pitchFamily="34" charset="0"/>
            </a:endParaRPr>
          </a:p>
        </p:txBody>
      </p:sp>
      <p:pic>
        <p:nvPicPr>
          <p:cNvPr id="1026" name="Picture 2">
            <a:extLst>
              <a:ext uri="{FF2B5EF4-FFF2-40B4-BE49-F238E27FC236}">
                <a16:creationId xmlns:a16="http://schemas.microsoft.com/office/drawing/2014/main" id="{957EAEF0-2E70-EDE8-90E3-F36309A566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2897" y="114863"/>
            <a:ext cx="1995455" cy="1246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05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AutoShape 12" descr="Phase01_sml">
            <a:extLst>
              <a:ext uri="{FF2B5EF4-FFF2-40B4-BE49-F238E27FC236}">
                <a16:creationId xmlns:a16="http://schemas.microsoft.com/office/drawing/2014/main" id="{69CEF533-7668-5BAE-D015-A2A7FE09417F}"/>
              </a:ext>
            </a:extLst>
          </p:cNvPr>
          <p:cNvSpPr>
            <a:spLocks noChangeAspect="1" noChangeArrowheads="1"/>
          </p:cNvSpPr>
          <p:nvPr/>
        </p:nvSpPr>
        <p:spPr bwMode="auto">
          <a:xfrm>
            <a:off x="3693111" y="3276599"/>
            <a:ext cx="2555289" cy="25552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Title 2">
            <a:extLst>
              <a:ext uri="{FF2B5EF4-FFF2-40B4-BE49-F238E27FC236}">
                <a16:creationId xmlns:a16="http://schemas.microsoft.com/office/drawing/2014/main" id="{50392BF7-9C65-18F4-300F-87871D0062E5}"/>
              </a:ext>
            </a:extLst>
          </p:cNvPr>
          <p:cNvSpPr>
            <a:spLocks noGrp="1"/>
          </p:cNvSpPr>
          <p:nvPr>
            <p:ph type="title"/>
          </p:nvPr>
        </p:nvSpPr>
        <p:spPr/>
        <p:txBody>
          <a:bodyPr>
            <a:normAutofit/>
          </a:bodyPr>
          <a:lstStyle/>
          <a:p>
            <a:pPr algn="ctr"/>
            <a:r>
              <a:rPr lang="en-US" sz="3600" dirty="0">
                <a:latin typeface="Founders Grotesk Bold" panose="020B0803030202060203" pitchFamily="34" charset="0"/>
              </a:rPr>
              <a:t>JR NSW COMMUNITIES</a:t>
            </a:r>
            <a:endParaRPr lang="en-AU" sz="3600" dirty="0">
              <a:latin typeface="Founders Grotesk Bold" panose="020B0803030202060203" pitchFamily="34" charset="0"/>
            </a:endParaRPr>
          </a:p>
        </p:txBody>
      </p:sp>
      <p:sp>
        <p:nvSpPr>
          <p:cNvPr id="2" name="TextBox 1">
            <a:extLst>
              <a:ext uri="{FF2B5EF4-FFF2-40B4-BE49-F238E27FC236}">
                <a16:creationId xmlns:a16="http://schemas.microsoft.com/office/drawing/2014/main" id="{401ABEEB-DB65-0BBB-5B48-7440616B9D1C}"/>
              </a:ext>
            </a:extLst>
          </p:cNvPr>
          <p:cNvSpPr txBox="1"/>
          <p:nvPr/>
        </p:nvSpPr>
        <p:spPr>
          <a:xfrm>
            <a:off x="1080565" y="1561467"/>
            <a:ext cx="10180469" cy="5139869"/>
          </a:xfrm>
          <a:prstGeom prst="rect">
            <a:avLst/>
          </a:prstGeom>
          <a:noFill/>
        </p:spPr>
        <p:txBody>
          <a:bodyPr wrap="square" rtlCol="0">
            <a:spAutoFit/>
          </a:bodyPr>
          <a:lstStyle/>
          <a:p>
            <a:pPr algn="ctr"/>
            <a:r>
              <a:rPr lang="en-US" sz="2800" b="1" dirty="0">
                <a:latin typeface="Founders Grotesk Light" panose="020B0303030202060203" pitchFamily="34" charset="0"/>
              </a:rPr>
              <a:t>BOURKE - MARANGUKA</a:t>
            </a:r>
          </a:p>
          <a:p>
            <a:pPr marL="285750" indent="-285750">
              <a:buFont typeface="Arial" panose="020B0604020202020204" pitchFamily="34" charset="0"/>
              <a:buChar char="•"/>
            </a:pPr>
            <a:endParaRPr lang="en-US" dirty="0">
              <a:latin typeface="Founders Grotesk Light" panose="020B0303030202060203" pitchFamily="34" charset="0"/>
            </a:endParaRPr>
          </a:p>
          <a:p>
            <a:r>
              <a:rPr lang="en-US" sz="2400" b="1" dirty="0">
                <a:latin typeface="Founders Grotesk Light" panose="020B0303030202060203" pitchFamily="34" charset="0"/>
              </a:rPr>
              <a:t>2013</a:t>
            </a:r>
            <a:r>
              <a:rPr lang="en-US" b="1" dirty="0">
                <a:latin typeface="Founders Grotesk Light" panose="020B0303030202060203" pitchFamily="34" charset="0"/>
              </a:rPr>
              <a:t> </a:t>
            </a:r>
            <a:r>
              <a:rPr lang="en-US" dirty="0">
                <a:latin typeface="Founders Grotesk Light" panose="020B0303030202060203" pitchFamily="34" charset="0"/>
              </a:rPr>
              <a:t>	The Maranguka Community Hub was opened. JR NSW partnered with Maranguka to propose 	a plan for the first major justice reinvestment pilot site in Australia.</a:t>
            </a:r>
          </a:p>
          <a:p>
            <a:endParaRPr lang="en-US" dirty="0">
              <a:latin typeface="Founders Grotesk Light" panose="020B0303030202060203" pitchFamily="34" charset="0"/>
            </a:endParaRPr>
          </a:p>
          <a:p>
            <a:r>
              <a:rPr lang="en-US" sz="2400" b="1" dirty="0">
                <a:latin typeface="Founders Grotesk Light" panose="020B0303030202060203" pitchFamily="34" charset="0"/>
              </a:rPr>
              <a:t>2014</a:t>
            </a:r>
            <a:r>
              <a:rPr lang="en-US" sz="2400" dirty="0">
                <a:latin typeface="Founders Grotesk Light" panose="020B0303030202060203" pitchFamily="34" charset="0"/>
              </a:rPr>
              <a:t> </a:t>
            </a:r>
            <a:r>
              <a:rPr lang="en-US" dirty="0">
                <a:latin typeface="Founders Grotesk Light" panose="020B0303030202060203" pitchFamily="34" charset="0"/>
              </a:rPr>
              <a:t>	Data request made to NSW Government to begin data collection within the community. The </a:t>
            </a:r>
            <a:r>
              <a:rPr lang="en-US" b="1" dirty="0">
                <a:latin typeface="Founders Grotesk Light" panose="020B0303030202060203" pitchFamily="34" charset="0"/>
              </a:rPr>
              <a:t>Bourke 	Tribal Council </a:t>
            </a:r>
            <a:r>
              <a:rPr lang="en-US" dirty="0">
                <a:latin typeface="Founders Grotesk Light" panose="020B0303030202060203" pitchFamily="34" charset="0"/>
              </a:rPr>
              <a:t>was officially formed, bringing together members from 24 tribes.</a:t>
            </a:r>
          </a:p>
          <a:p>
            <a:pPr marL="285750" indent="-285750">
              <a:buFont typeface="Arial" panose="020B0604020202020204" pitchFamily="34" charset="0"/>
              <a:buChar char="•"/>
            </a:pPr>
            <a:endParaRPr lang="en-US" dirty="0">
              <a:latin typeface="Founders Grotesk Light" panose="020B0303030202060203" pitchFamily="34" charset="0"/>
            </a:endParaRPr>
          </a:p>
          <a:p>
            <a:r>
              <a:rPr lang="en-US" sz="2400" b="1" dirty="0">
                <a:latin typeface="Founders Grotesk Light" panose="020B0303030202060203" pitchFamily="34" charset="0"/>
              </a:rPr>
              <a:t>2015</a:t>
            </a:r>
            <a:r>
              <a:rPr lang="en-US" dirty="0">
                <a:latin typeface="Founders Grotesk Light" panose="020B0303030202060203" pitchFamily="34" charset="0"/>
              </a:rPr>
              <a:t>	Bourke Tribal Council initiates ‘</a:t>
            </a:r>
            <a:r>
              <a:rPr lang="en-US" b="1" dirty="0">
                <a:latin typeface="Founders Grotesk Light" panose="020B0303030202060203" pitchFamily="34" charset="0"/>
              </a:rPr>
              <a:t>Growing Our Kids Up Smart and Strong</a:t>
            </a:r>
            <a:r>
              <a:rPr lang="en-US" dirty="0">
                <a:latin typeface="Founders Grotesk Light" panose="020B0303030202060203" pitchFamily="34" charset="0"/>
              </a:rPr>
              <a:t>’ strategy and Working 	Groups are established.</a:t>
            </a:r>
          </a:p>
          <a:p>
            <a:endParaRPr lang="en-US" dirty="0">
              <a:latin typeface="Founders Grotesk Light" panose="020B0303030202060203" pitchFamily="34" charset="0"/>
            </a:endParaRPr>
          </a:p>
          <a:p>
            <a:r>
              <a:rPr lang="en-US" sz="2400" b="1" dirty="0">
                <a:latin typeface="Founders Grotesk Light" panose="020B0303030202060203" pitchFamily="34" charset="0"/>
              </a:rPr>
              <a:t>2016	</a:t>
            </a:r>
            <a:r>
              <a:rPr lang="en-US" dirty="0">
                <a:latin typeface="Founders Grotesk Light" panose="020B0303030202060203" pitchFamily="34" charset="0"/>
              </a:rPr>
              <a:t>Maranguka secures 3-year funding from philanthropy to begin implementation phase.</a:t>
            </a:r>
            <a:endParaRPr lang="en-US" sz="2400" dirty="0">
              <a:latin typeface="Founders Grotesk Light" panose="020B0303030202060203" pitchFamily="34" charset="0"/>
            </a:endParaRPr>
          </a:p>
          <a:p>
            <a:endParaRPr lang="en-AU" dirty="0">
              <a:latin typeface="Founders Grotesk Light" panose="020B0303030202060203" pitchFamily="34" charset="0"/>
            </a:endParaRPr>
          </a:p>
          <a:p>
            <a:r>
              <a:rPr lang="en-AU" sz="2400" b="1" dirty="0">
                <a:latin typeface="Founders Grotesk Light" panose="020B0303030202060203" pitchFamily="34" charset="0"/>
              </a:rPr>
              <a:t>2017 </a:t>
            </a:r>
            <a:r>
              <a:rPr lang="en-AU" dirty="0">
                <a:latin typeface="Founders Grotesk Light" panose="020B0303030202060203" pitchFamily="34" charset="0"/>
              </a:rPr>
              <a:t>	Maranguka </a:t>
            </a:r>
            <a:r>
              <a:rPr lang="en-AU" dirty="0" err="1">
                <a:latin typeface="Founders Grotesk Light" panose="020B0303030202060203" pitchFamily="34" charset="0"/>
              </a:rPr>
              <a:t>advaoctaed</a:t>
            </a:r>
            <a:r>
              <a:rPr lang="en-AU" dirty="0">
                <a:latin typeface="Founders Grotesk Light" panose="020B0303030202060203" pitchFamily="34" charset="0"/>
              </a:rPr>
              <a:t> for family violence services to come to Bourke, which launched the 	</a:t>
            </a:r>
            <a:r>
              <a:rPr lang="en-AU" dirty="0" err="1">
                <a:latin typeface="Founders Grotesk Light" panose="020B0303030202060203" pitchFamily="34" charset="0"/>
              </a:rPr>
              <a:t>Gawimara</a:t>
            </a:r>
            <a:r>
              <a:rPr lang="en-AU" dirty="0">
                <a:latin typeface="Founders Grotesk Light" panose="020B0303030202060203" pitchFamily="34" charset="0"/>
              </a:rPr>
              <a:t> </a:t>
            </a:r>
            <a:r>
              <a:rPr lang="en-AU" dirty="0" err="1">
                <a:latin typeface="Founders Grotesk Light" panose="020B0303030202060203" pitchFamily="34" charset="0"/>
              </a:rPr>
              <a:t>Burrany</a:t>
            </a:r>
            <a:r>
              <a:rPr lang="en-AU" dirty="0">
                <a:latin typeface="Founders Grotesk Light" panose="020B0303030202060203" pitchFamily="34" charset="0"/>
              </a:rPr>
              <a:t> </a:t>
            </a:r>
            <a:r>
              <a:rPr lang="en-AU" dirty="0" err="1">
                <a:latin typeface="Founders Grotesk Light" panose="020B0303030202060203" pitchFamily="34" charset="0"/>
              </a:rPr>
              <a:t>Ngurung</a:t>
            </a:r>
            <a:r>
              <a:rPr lang="en-AU" dirty="0">
                <a:latin typeface="Founders Grotesk Light" panose="020B0303030202060203" pitchFamily="34" charset="0"/>
              </a:rPr>
              <a:t> “Picking Up the Pieces” program. The first “Healthy Kids Bus Stop 	was held in Bourke, from which 32 children require referral.</a:t>
            </a:r>
          </a:p>
        </p:txBody>
      </p:sp>
      <p:pic>
        <p:nvPicPr>
          <p:cNvPr id="1026" name="Picture 2">
            <a:extLst>
              <a:ext uri="{FF2B5EF4-FFF2-40B4-BE49-F238E27FC236}">
                <a16:creationId xmlns:a16="http://schemas.microsoft.com/office/drawing/2014/main" id="{957EAEF0-2E70-EDE8-90E3-F36309A566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2897" y="114863"/>
            <a:ext cx="1995455" cy="1246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958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AutoShape 12" descr="Phase01_sml">
            <a:extLst>
              <a:ext uri="{FF2B5EF4-FFF2-40B4-BE49-F238E27FC236}">
                <a16:creationId xmlns:a16="http://schemas.microsoft.com/office/drawing/2014/main" id="{69CEF533-7668-5BAE-D015-A2A7FE09417F}"/>
              </a:ext>
            </a:extLst>
          </p:cNvPr>
          <p:cNvSpPr>
            <a:spLocks noChangeAspect="1" noChangeArrowheads="1"/>
          </p:cNvSpPr>
          <p:nvPr/>
        </p:nvSpPr>
        <p:spPr bwMode="auto">
          <a:xfrm>
            <a:off x="3693111" y="3276599"/>
            <a:ext cx="2555289" cy="25552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Title 2">
            <a:extLst>
              <a:ext uri="{FF2B5EF4-FFF2-40B4-BE49-F238E27FC236}">
                <a16:creationId xmlns:a16="http://schemas.microsoft.com/office/drawing/2014/main" id="{50392BF7-9C65-18F4-300F-87871D0062E5}"/>
              </a:ext>
            </a:extLst>
          </p:cNvPr>
          <p:cNvSpPr>
            <a:spLocks noGrp="1"/>
          </p:cNvSpPr>
          <p:nvPr>
            <p:ph type="title"/>
          </p:nvPr>
        </p:nvSpPr>
        <p:spPr/>
        <p:txBody>
          <a:bodyPr>
            <a:normAutofit/>
          </a:bodyPr>
          <a:lstStyle/>
          <a:p>
            <a:pPr algn="ctr"/>
            <a:r>
              <a:rPr lang="en-US" sz="3600" dirty="0">
                <a:latin typeface="Founders Grotesk Bold" panose="020B0803030202060203" pitchFamily="34" charset="0"/>
              </a:rPr>
              <a:t>JR NSW COMMUNITIES</a:t>
            </a:r>
            <a:endParaRPr lang="en-AU" sz="3600" dirty="0">
              <a:latin typeface="Founders Grotesk Bold" panose="020B0803030202060203" pitchFamily="34" charset="0"/>
            </a:endParaRPr>
          </a:p>
        </p:txBody>
      </p:sp>
      <p:sp>
        <p:nvSpPr>
          <p:cNvPr id="2" name="TextBox 1">
            <a:extLst>
              <a:ext uri="{FF2B5EF4-FFF2-40B4-BE49-F238E27FC236}">
                <a16:creationId xmlns:a16="http://schemas.microsoft.com/office/drawing/2014/main" id="{401ABEEB-DB65-0BBB-5B48-7440616B9D1C}"/>
              </a:ext>
            </a:extLst>
          </p:cNvPr>
          <p:cNvSpPr txBox="1"/>
          <p:nvPr/>
        </p:nvSpPr>
        <p:spPr>
          <a:xfrm>
            <a:off x="1058774" y="1361661"/>
            <a:ext cx="10379251" cy="5539978"/>
          </a:xfrm>
          <a:prstGeom prst="rect">
            <a:avLst/>
          </a:prstGeom>
          <a:noFill/>
        </p:spPr>
        <p:txBody>
          <a:bodyPr wrap="square" rtlCol="0">
            <a:spAutoFit/>
          </a:bodyPr>
          <a:lstStyle/>
          <a:p>
            <a:pPr algn="ctr"/>
            <a:r>
              <a:rPr lang="en-US" sz="2800" b="1" dirty="0">
                <a:latin typeface="Founders Grotesk Light" panose="020B0303030202060203" pitchFamily="34" charset="0"/>
              </a:rPr>
              <a:t>BOURKE – MARANGUKA cont’d.</a:t>
            </a:r>
          </a:p>
          <a:p>
            <a:endParaRPr lang="en-US" sz="2800" b="1" dirty="0">
              <a:latin typeface="Founders Grotesk Light" panose="020B0303030202060203" pitchFamily="34" charset="0"/>
            </a:endParaRPr>
          </a:p>
          <a:p>
            <a:r>
              <a:rPr lang="en-US" sz="2400" b="1" dirty="0">
                <a:latin typeface="Founders Grotesk Light" panose="020B0303030202060203" pitchFamily="34" charset="0"/>
              </a:rPr>
              <a:t>2018</a:t>
            </a:r>
            <a:r>
              <a:rPr lang="en-US" dirty="0">
                <a:latin typeface="Founders Grotesk Light" panose="020B0303030202060203" pitchFamily="34" charset="0"/>
              </a:rPr>
              <a:t>	</a:t>
            </a:r>
            <a:r>
              <a:rPr lang="en-US" sz="1600" dirty="0">
                <a:latin typeface="Founders Grotesk Light" panose="020B0303030202060203" pitchFamily="34" charset="0"/>
              </a:rPr>
              <a:t>KPMG produced an impact assessment of Maranguka. The Men’s Space opened and </a:t>
            </a:r>
            <a:r>
              <a:rPr lang="en-US" sz="1600" b="1" dirty="0">
                <a:latin typeface="Founders Grotesk Light" panose="020B0303030202060203" pitchFamily="34" charset="0"/>
              </a:rPr>
              <a:t>Men of Bourke</a:t>
            </a:r>
            <a:r>
              <a:rPr lang="en-US" sz="1600" dirty="0">
                <a:latin typeface="Founders Grotesk Light" panose="020B0303030202060203" pitchFamily="34" charset="0"/>
              </a:rPr>
              <a:t> hub 	was created. SOS Youth worker role started following </a:t>
            </a:r>
            <a:r>
              <a:rPr lang="en-US" sz="1600" b="1" dirty="0">
                <a:latin typeface="Founders Grotesk Light" panose="020B0303030202060203" pitchFamily="34" charset="0"/>
              </a:rPr>
              <a:t>Maranguka Youth Advisory Council</a:t>
            </a:r>
            <a:r>
              <a:rPr lang="en-US" sz="1600" dirty="0">
                <a:latin typeface="Founders Grotesk Light" panose="020B0303030202060203" pitchFamily="34" charset="0"/>
              </a:rPr>
              <a:t> advocacy.</a:t>
            </a:r>
          </a:p>
          <a:p>
            <a:pPr marL="342900" indent="-342900">
              <a:buAutoNum type="arabicPlain" startAt="2018"/>
            </a:pPr>
            <a:endParaRPr lang="en-US" dirty="0">
              <a:latin typeface="Founders Grotesk Light" panose="020B0303030202060203" pitchFamily="34" charset="0"/>
            </a:endParaRPr>
          </a:p>
          <a:p>
            <a:r>
              <a:rPr lang="en-US" sz="2400" b="1" dirty="0">
                <a:latin typeface="Founders Grotesk Light" panose="020B0303030202060203" pitchFamily="34" charset="0"/>
              </a:rPr>
              <a:t>2019</a:t>
            </a:r>
            <a:r>
              <a:rPr lang="en-US" sz="2400" dirty="0">
                <a:latin typeface="Founders Grotesk Light" panose="020B0303030202060203" pitchFamily="34" charset="0"/>
              </a:rPr>
              <a:t> </a:t>
            </a:r>
            <a:r>
              <a:rPr lang="en-US" dirty="0">
                <a:latin typeface="Founders Grotesk Light" panose="020B0303030202060203" pitchFamily="34" charset="0"/>
              </a:rPr>
              <a:t>	</a:t>
            </a:r>
            <a:r>
              <a:rPr lang="en-US" sz="1600" dirty="0">
                <a:latin typeface="Founders Grotesk Light" panose="020B0303030202060203" pitchFamily="34" charset="0"/>
              </a:rPr>
              <a:t>The Commonwealth and NSW Governments announced funding to support ongoing implementation as part of 	</a:t>
            </a:r>
            <a:r>
              <a:rPr lang="en-US" sz="1600" b="1" dirty="0">
                <a:latin typeface="Founders Grotesk Light" panose="020B0303030202060203" pitchFamily="34" charset="0"/>
              </a:rPr>
              <a:t>Stronger Places, Stronger People </a:t>
            </a:r>
            <a:r>
              <a:rPr lang="en-US" sz="1600" dirty="0">
                <a:latin typeface="Founders Grotesk Light" panose="020B0303030202060203" pitchFamily="34" charset="0"/>
              </a:rPr>
              <a:t>initiative. Maranguka Education Employment &amp; Training Community Summit 	was held. Collaboration Agreement workshop held with services and agencies in Bourke to address factors for 	reduction in family and domestic violence.</a:t>
            </a:r>
          </a:p>
          <a:p>
            <a:pPr marL="285750" indent="-285750">
              <a:buFont typeface="Arial" panose="020B0604020202020204" pitchFamily="34" charset="0"/>
              <a:buChar char="•"/>
            </a:pPr>
            <a:endParaRPr lang="en-US" dirty="0">
              <a:latin typeface="Founders Grotesk Light" panose="020B0303030202060203" pitchFamily="34" charset="0"/>
            </a:endParaRPr>
          </a:p>
          <a:p>
            <a:r>
              <a:rPr lang="en-US" sz="2400" b="1" dirty="0">
                <a:latin typeface="Founders Grotesk Light" panose="020B0303030202060203" pitchFamily="34" charset="0"/>
              </a:rPr>
              <a:t>2020</a:t>
            </a:r>
            <a:r>
              <a:rPr lang="en-US" dirty="0">
                <a:latin typeface="Founders Grotesk Light" panose="020B0303030202060203" pitchFamily="34" charset="0"/>
              </a:rPr>
              <a:t>	</a:t>
            </a:r>
            <a:r>
              <a:rPr lang="en-US" sz="1600" dirty="0">
                <a:latin typeface="Founders Grotesk Light" panose="020B0303030202060203" pitchFamily="34" charset="0"/>
              </a:rPr>
              <a:t>Maranguka conducted a </a:t>
            </a:r>
            <a:r>
              <a:rPr lang="en-US" sz="1600" b="1" dirty="0">
                <a:latin typeface="Founders Grotesk Light" panose="020B0303030202060203" pitchFamily="34" charset="0"/>
              </a:rPr>
              <a:t>Summer School Holiday Program </a:t>
            </a:r>
            <a:r>
              <a:rPr lang="en-US" sz="1600" dirty="0">
                <a:latin typeface="Founders Grotesk Light" panose="020B0303030202060203" pitchFamily="34" charset="0"/>
              </a:rPr>
              <a:t>for the youth of Bourke. </a:t>
            </a:r>
            <a:r>
              <a:rPr lang="en-US" sz="1600" b="1" dirty="0" err="1">
                <a:latin typeface="Founders Grotesk Light" panose="020B0303030202060203" pitchFamily="34" charset="0"/>
              </a:rPr>
              <a:t>Maranguka’s</a:t>
            </a:r>
            <a:r>
              <a:rPr lang="en-US" sz="1600" b="1" dirty="0">
                <a:latin typeface="Founders Grotesk Light" panose="020B0303030202060203" pitchFamily="34" charset="0"/>
              </a:rPr>
              <a:t> Early 	Childhood 	&amp; 	Parenting Group</a:t>
            </a:r>
            <a:r>
              <a:rPr lang="en-US" sz="1600" dirty="0">
                <a:latin typeface="Founders Grotesk Light" panose="020B0303030202060203" pitchFamily="34" charset="0"/>
              </a:rPr>
              <a:t> partnered with </a:t>
            </a:r>
            <a:r>
              <a:rPr lang="en-US" sz="1600" b="1" dirty="0">
                <a:latin typeface="Founders Grotesk Light" panose="020B0303030202060203" pitchFamily="34" charset="0"/>
              </a:rPr>
              <a:t>Connected Beginnings </a:t>
            </a:r>
            <a:r>
              <a:rPr lang="en-US" sz="1600" dirty="0">
                <a:latin typeface="Founders Grotesk Light" panose="020B0303030202060203" pitchFamily="34" charset="0"/>
              </a:rPr>
              <a:t>to better achieve goals. Inaugural welcome Baby to 	country held.</a:t>
            </a:r>
          </a:p>
          <a:p>
            <a:endParaRPr lang="en-US" dirty="0">
              <a:latin typeface="Founders Grotesk Light" panose="020B0303030202060203" pitchFamily="34" charset="0"/>
            </a:endParaRPr>
          </a:p>
          <a:p>
            <a:r>
              <a:rPr lang="en-US" sz="2400" b="1" dirty="0">
                <a:latin typeface="Founders Grotesk Light" panose="020B0303030202060203" pitchFamily="34" charset="0"/>
              </a:rPr>
              <a:t>2021	</a:t>
            </a:r>
            <a:r>
              <a:rPr lang="en-US" sz="1600" dirty="0">
                <a:latin typeface="Founders Grotesk Light" panose="020B0303030202060203" pitchFamily="34" charset="0"/>
              </a:rPr>
              <a:t>Collaboration Agreement </a:t>
            </a:r>
            <a:r>
              <a:rPr lang="en-US" sz="1600" dirty="0" err="1">
                <a:latin typeface="Founders Grotesk Light" panose="020B0303030202060203" pitchFamily="34" charset="0"/>
              </a:rPr>
              <a:t>formalised</a:t>
            </a:r>
            <a:r>
              <a:rPr lang="en-US" sz="1600" dirty="0">
                <a:latin typeface="Founders Grotesk Light" panose="020B0303030202060203" pitchFamily="34" charset="0"/>
              </a:rPr>
              <a:t> for family and domestic violence services and community. The </a:t>
            </a:r>
            <a:r>
              <a:rPr lang="en-US" sz="1600" b="1" dirty="0">
                <a:latin typeface="Founders Grotesk Light" panose="020B0303030202060203" pitchFamily="34" charset="0"/>
              </a:rPr>
              <a:t>Maranguka - 	Wellness Connect Mental Health Summit </a:t>
            </a:r>
            <a:r>
              <a:rPr lang="en-US" sz="1600" dirty="0">
                <a:latin typeface="Founders Grotesk Light" panose="020B0303030202060203" pitchFamily="34" charset="0"/>
              </a:rPr>
              <a:t>was held in Bourke with Regional Health Minister in attendance. </a:t>
            </a:r>
          </a:p>
          <a:p>
            <a:endParaRPr lang="en-AU" dirty="0">
              <a:latin typeface="Founders Grotesk Light" panose="020B0303030202060203" pitchFamily="34" charset="0"/>
            </a:endParaRPr>
          </a:p>
          <a:p>
            <a:r>
              <a:rPr lang="en-AU" dirty="0">
                <a:latin typeface="Founders Grotesk Light" panose="020B0303030202060203" pitchFamily="34" charset="0"/>
              </a:rPr>
              <a:t>	</a:t>
            </a:r>
          </a:p>
        </p:txBody>
      </p:sp>
      <p:pic>
        <p:nvPicPr>
          <p:cNvPr id="1026" name="Picture 2">
            <a:extLst>
              <a:ext uri="{FF2B5EF4-FFF2-40B4-BE49-F238E27FC236}">
                <a16:creationId xmlns:a16="http://schemas.microsoft.com/office/drawing/2014/main" id="{957EAEF0-2E70-EDE8-90E3-F36309A566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2897" y="114863"/>
            <a:ext cx="1995455" cy="1246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063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AutoShape 12" descr="Phase01_sml">
            <a:extLst>
              <a:ext uri="{FF2B5EF4-FFF2-40B4-BE49-F238E27FC236}">
                <a16:creationId xmlns:a16="http://schemas.microsoft.com/office/drawing/2014/main" id="{69CEF533-7668-5BAE-D015-A2A7FE09417F}"/>
              </a:ext>
            </a:extLst>
          </p:cNvPr>
          <p:cNvSpPr>
            <a:spLocks noChangeAspect="1" noChangeArrowheads="1"/>
          </p:cNvSpPr>
          <p:nvPr/>
        </p:nvSpPr>
        <p:spPr bwMode="auto">
          <a:xfrm>
            <a:off x="3693111" y="3276599"/>
            <a:ext cx="2555289" cy="25552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Title 2">
            <a:extLst>
              <a:ext uri="{FF2B5EF4-FFF2-40B4-BE49-F238E27FC236}">
                <a16:creationId xmlns:a16="http://schemas.microsoft.com/office/drawing/2014/main" id="{50392BF7-9C65-18F4-300F-87871D0062E5}"/>
              </a:ext>
            </a:extLst>
          </p:cNvPr>
          <p:cNvSpPr>
            <a:spLocks noGrp="1"/>
          </p:cNvSpPr>
          <p:nvPr>
            <p:ph type="title"/>
          </p:nvPr>
        </p:nvSpPr>
        <p:spPr/>
        <p:txBody>
          <a:bodyPr>
            <a:normAutofit/>
          </a:bodyPr>
          <a:lstStyle/>
          <a:p>
            <a:pPr algn="ctr"/>
            <a:r>
              <a:rPr lang="en-US" sz="3600" dirty="0">
                <a:latin typeface="Founders Grotesk Bold" panose="020B0803030202060203" pitchFamily="34" charset="0"/>
              </a:rPr>
              <a:t>JR NSW COMMUNITIES</a:t>
            </a:r>
            <a:endParaRPr lang="en-AU" sz="3600" dirty="0">
              <a:latin typeface="Founders Grotesk Bold" panose="020B0803030202060203" pitchFamily="34" charset="0"/>
            </a:endParaRPr>
          </a:p>
        </p:txBody>
      </p:sp>
      <p:sp>
        <p:nvSpPr>
          <p:cNvPr id="2" name="TextBox 1">
            <a:extLst>
              <a:ext uri="{FF2B5EF4-FFF2-40B4-BE49-F238E27FC236}">
                <a16:creationId xmlns:a16="http://schemas.microsoft.com/office/drawing/2014/main" id="{401ABEEB-DB65-0BBB-5B48-7440616B9D1C}"/>
              </a:ext>
            </a:extLst>
          </p:cNvPr>
          <p:cNvSpPr txBox="1"/>
          <p:nvPr/>
        </p:nvSpPr>
        <p:spPr>
          <a:xfrm>
            <a:off x="1020933" y="2050741"/>
            <a:ext cx="3147336" cy="4124206"/>
          </a:xfrm>
          <a:prstGeom prst="rect">
            <a:avLst/>
          </a:prstGeom>
          <a:noFill/>
        </p:spPr>
        <p:txBody>
          <a:bodyPr wrap="none" rtlCol="0">
            <a:spAutoFit/>
          </a:bodyPr>
          <a:lstStyle/>
          <a:p>
            <a:pPr marL="285750" indent="-285750">
              <a:buFont typeface="Arial" panose="020B0604020202020204" pitchFamily="34" charset="0"/>
              <a:buChar char="•"/>
            </a:pPr>
            <a:endParaRPr lang="en-US" dirty="0">
              <a:latin typeface="Founders Grotesk Light" panose="020B0303030202060203" pitchFamily="34" charset="0"/>
            </a:endParaRPr>
          </a:p>
          <a:p>
            <a:r>
              <a:rPr lang="en-US" sz="2800" dirty="0">
                <a:latin typeface="Founders Grotesk Light" panose="020B0303030202060203" pitchFamily="34" charset="0"/>
              </a:rPr>
              <a:t>JR Moree </a:t>
            </a:r>
          </a:p>
          <a:p>
            <a:endParaRPr lang="en-US" dirty="0">
              <a:latin typeface="Founders Grotesk Light" panose="020B0303030202060203" pitchFamily="34" charset="0"/>
            </a:endParaRPr>
          </a:p>
          <a:p>
            <a:pPr marL="285750" indent="-285750">
              <a:buFont typeface="Arial" panose="020B0604020202020204" pitchFamily="34" charset="0"/>
              <a:buChar char="•"/>
            </a:pPr>
            <a:endParaRPr lang="en-US" dirty="0">
              <a:latin typeface="Founders Grotesk Light" panose="020B0303030202060203" pitchFamily="34" charset="0"/>
            </a:endParaRPr>
          </a:p>
          <a:p>
            <a:pPr marL="285750" indent="-285750">
              <a:buFont typeface="Arial" panose="020B0604020202020204" pitchFamily="34" charset="0"/>
              <a:buChar char="•"/>
            </a:pPr>
            <a:r>
              <a:rPr lang="en-US" dirty="0">
                <a:latin typeface="Founders Grotesk Light" panose="020B0303030202060203" pitchFamily="34" charset="0"/>
              </a:rPr>
              <a:t>Backbone team (4 staff)</a:t>
            </a:r>
          </a:p>
          <a:p>
            <a:pPr marL="285750" indent="-285750">
              <a:buFont typeface="Arial" panose="020B0604020202020204" pitchFamily="34" charset="0"/>
              <a:buChar char="•"/>
            </a:pPr>
            <a:r>
              <a:rPr lang="en-US" dirty="0">
                <a:latin typeface="Founders Grotesk Light" panose="020B0303030202060203" pitchFamily="34" charset="0"/>
              </a:rPr>
              <a:t>Community Leading JR</a:t>
            </a:r>
          </a:p>
          <a:p>
            <a:pPr marL="285750" indent="-285750">
              <a:buFont typeface="Arial" panose="020B0604020202020204" pitchFamily="34" charset="0"/>
              <a:buChar char="•"/>
            </a:pPr>
            <a:r>
              <a:rPr lang="en-US" dirty="0">
                <a:latin typeface="Founders Grotesk Light" panose="020B0303030202060203" pitchFamily="34" charset="0"/>
              </a:rPr>
              <a:t>Aboriginal Leadership Group</a:t>
            </a:r>
          </a:p>
          <a:p>
            <a:pPr marL="285750" indent="-285750">
              <a:buFont typeface="Arial" panose="020B0604020202020204" pitchFamily="34" charset="0"/>
              <a:buChar char="•"/>
            </a:pPr>
            <a:r>
              <a:rPr lang="en-US" dirty="0">
                <a:latin typeface="Founders Grotesk Light" panose="020B0303030202060203" pitchFamily="34" charset="0"/>
              </a:rPr>
              <a:t>Youth Engagement</a:t>
            </a:r>
          </a:p>
          <a:p>
            <a:pPr marL="285750" indent="-285750">
              <a:buFont typeface="Arial" panose="020B0604020202020204" pitchFamily="34" charset="0"/>
              <a:buChar char="•"/>
            </a:pPr>
            <a:r>
              <a:rPr lang="en-US" dirty="0">
                <a:latin typeface="Founders Grotesk Light" panose="020B0303030202060203" pitchFamily="34" charset="0"/>
              </a:rPr>
              <a:t>Youth Bail Project</a:t>
            </a:r>
          </a:p>
          <a:p>
            <a:pPr marL="285750" indent="-285750">
              <a:buFont typeface="Arial" panose="020B0604020202020204" pitchFamily="34" charset="0"/>
              <a:buChar char="•"/>
            </a:pPr>
            <a:r>
              <a:rPr lang="en-US" dirty="0">
                <a:latin typeface="Founders Grotesk Light" panose="020B0303030202060203" pitchFamily="34" charset="0"/>
              </a:rPr>
              <a:t>Saturday Night Program</a:t>
            </a:r>
          </a:p>
          <a:p>
            <a:pPr marL="285750" indent="-285750">
              <a:buFont typeface="Arial" panose="020B0604020202020204" pitchFamily="34" charset="0"/>
              <a:buChar char="•"/>
            </a:pPr>
            <a:r>
              <a:rPr lang="en-US" dirty="0">
                <a:latin typeface="Founders Grotesk Light" panose="020B0303030202060203" pitchFamily="34" charset="0"/>
              </a:rPr>
              <a:t>Youth Forum</a:t>
            </a:r>
          </a:p>
          <a:p>
            <a:pPr marL="285750" indent="-285750">
              <a:buFont typeface="Arial" panose="020B0604020202020204" pitchFamily="34" charset="0"/>
              <a:buChar char="•"/>
            </a:pPr>
            <a:r>
              <a:rPr lang="en-US" dirty="0">
                <a:latin typeface="Founders Grotesk Light" panose="020B0303030202060203" pitchFamily="34" charset="0"/>
              </a:rPr>
              <a:t>Education Summit</a:t>
            </a:r>
          </a:p>
          <a:p>
            <a:pPr marL="285750" indent="-285750">
              <a:buFont typeface="Arial" panose="020B0604020202020204" pitchFamily="34" charset="0"/>
              <a:buChar char="•"/>
            </a:pPr>
            <a:endParaRPr lang="en-US" dirty="0">
              <a:latin typeface="Founders Grotesk Light" panose="020B0303030202060203" pitchFamily="34" charset="0"/>
            </a:endParaRPr>
          </a:p>
          <a:p>
            <a:endParaRPr lang="en-AU" dirty="0">
              <a:latin typeface="Founders Grotesk Light" panose="020B0303030202060203" pitchFamily="34" charset="0"/>
            </a:endParaRPr>
          </a:p>
        </p:txBody>
      </p:sp>
      <p:pic>
        <p:nvPicPr>
          <p:cNvPr id="5" name="Picture 4">
            <a:extLst>
              <a:ext uri="{FF2B5EF4-FFF2-40B4-BE49-F238E27FC236}">
                <a16:creationId xmlns:a16="http://schemas.microsoft.com/office/drawing/2014/main" id="{2DE91A79-EB7E-7346-8DB8-7D9F06ACE00B}"/>
              </a:ext>
            </a:extLst>
          </p:cNvPr>
          <p:cNvPicPr>
            <a:picLocks noChangeAspect="1"/>
          </p:cNvPicPr>
          <p:nvPr/>
        </p:nvPicPr>
        <p:blipFill>
          <a:blip r:embed="rId3"/>
          <a:stretch>
            <a:fillRect/>
          </a:stretch>
        </p:blipFill>
        <p:spPr>
          <a:xfrm>
            <a:off x="6512767" y="1912774"/>
            <a:ext cx="5015838" cy="3405769"/>
          </a:xfrm>
          <a:prstGeom prst="rect">
            <a:avLst/>
          </a:prstGeom>
        </p:spPr>
      </p:pic>
    </p:spTree>
    <p:extLst>
      <p:ext uri="{BB962C8B-B14F-4D97-AF65-F5344CB8AC3E}">
        <p14:creationId xmlns:p14="http://schemas.microsoft.com/office/powerpoint/2010/main" val="4116933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AutoShape 12" descr="Phase01_sml">
            <a:extLst>
              <a:ext uri="{FF2B5EF4-FFF2-40B4-BE49-F238E27FC236}">
                <a16:creationId xmlns:a16="http://schemas.microsoft.com/office/drawing/2014/main" id="{69CEF533-7668-5BAE-D015-A2A7FE09417F}"/>
              </a:ext>
            </a:extLst>
          </p:cNvPr>
          <p:cNvSpPr>
            <a:spLocks noChangeAspect="1" noChangeArrowheads="1"/>
          </p:cNvSpPr>
          <p:nvPr/>
        </p:nvSpPr>
        <p:spPr bwMode="auto">
          <a:xfrm>
            <a:off x="3693111" y="3276599"/>
            <a:ext cx="2555289" cy="25552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Title 2">
            <a:extLst>
              <a:ext uri="{FF2B5EF4-FFF2-40B4-BE49-F238E27FC236}">
                <a16:creationId xmlns:a16="http://schemas.microsoft.com/office/drawing/2014/main" id="{50392BF7-9C65-18F4-300F-87871D0062E5}"/>
              </a:ext>
            </a:extLst>
          </p:cNvPr>
          <p:cNvSpPr>
            <a:spLocks noGrp="1"/>
          </p:cNvSpPr>
          <p:nvPr>
            <p:ph type="title"/>
          </p:nvPr>
        </p:nvSpPr>
        <p:spPr/>
        <p:txBody>
          <a:bodyPr>
            <a:normAutofit/>
          </a:bodyPr>
          <a:lstStyle/>
          <a:p>
            <a:pPr algn="ctr"/>
            <a:r>
              <a:rPr lang="en-US" sz="3600" dirty="0">
                <a:latin typeface="Founders Grotesk Bold" panose="020B0803030202060203" pitchFamily="34" charset="0"/>
              </a:rPr>
              <a:t>JR NSW COMMUNITIES</a:t>
            </a:r>
            <a:endParaRPr lang="en-AU" sz="3600" dirty="0">
              <a:latin typeface="Founders Grotesk Bold" panose="020B0803030202060203" pitchFamily="34" charset="0"/>
            </a:endParaRPr>
          </a:p>
        </p:txBody>
      </p:sp>
      <p:sp>
        <p:nvSpPr>
          <p:cNvPr id="2" name="TextBox 1">
            <a:extLst>
              <a:ext uri="{FF2B5EF4-FFF2-40B4-BE49-F238E27FC236}">
                <a16:creationId xmlns:a16="http://schemas.microsoft.com/office/drawing/2014/main" id="{401ABEEB-DB65-0BBB-5B48-7440616B9D1C}"/>
              </a:ext>
            </a:extLst>
          </p:cNvPr>
          <p:cNvSpPr txBox="1"/>
          <p:nvPr/>
        </p:nvSpPr>
        <p:spPr>
          <a:xfrm>
            <a:off x="1020933" y="2050741"/>
            <a:ext cx="2755626" cy="2954655"/>
          </a:xfrm>
          <a:prstGeom prst="rect">
            <a:avLst/>
          </a:prstGeom>
          <a:noFill/>
        </p:spPr>
        <p:txBody>
          <a:bodyPr wrap="none" rtlCol="0">
            <a:spAutoFit/>
          </a:bodyPr>
          <a:lstStyle/>
          <a:p>
            <a:pPr marL="285750" indent="-285750">
              <a:buFont typeface="Arial" panose="020B0604020202020204" pitchFamily="34" charset="0"/>
              <a:buChar char="•"/>
            </a:pPr>
            <a:endParaRPr lang="en-US" dirty="0">
              <a:latin typeface="Founders Grotesk Light" panose="020B0303030202060203" pitchFamily="34" charset="0"/>
            </a:endParaRPr>
          </a:p>
          <a:p>
            <a:r>
              <a:rPr lang="en-US" sz="2400" dirty="0">
                <a:latin typeface="Founders Grotesk Light" panose="020B0303030202060203" pitchFamily="34" charset="0"/>
              </a:rPr>
              <a:t>JR Mt Druitt</a:t>
            </a:r>
          </a:p>
          <a:p>
            <a:endParaRPr lang="en-US" dirty="0">
              <a:latin typeface="Founders Grotesk Light" panose="020B0303030202060203" pitchFamily="34" charset="0"/>
            </a:endParaRPr>
          </a:p>
          <a:p>
            <a:pPr marL="285750" indent="-285750">
              <a:buFont typeface="Arial" panose="020B0604020202020204" pitchFamily="34" charset="0"/>
              <a:buChar char="•"/>
            </a:pPr>
            <a:r>
              <a:rPr lang="en-US" dirty="0">
                <a:latin typeface="Founders Grotesk Light" panose="020B0303030202060203" pitchFamily="34" charset="0"/>
              </a:rPr>
              <a:t>Backbone Team (5 staff)</a:t>
            </a:r>
          </a:p>
          <a:p>
            <a:pPr marL="285750" indent="-285750">
              <a:buFont typeface="Arial" panose="020B0604020202020204" pitchFamily="34" charset="0"/>
              <a:buChar char="•"/>
            </a:pPr>
            <a:r>
              <a:rPr lang="en-US" dirty="0">
                <a:latin typeface="Founders Grotesk Light" panose="020B0303030202060203" pitchFamily="34" charset="0"/>
              </a:rPr>
              <a:t>Youth Engagement</a:t>
            </a:r>
          </a:p>
          <a:p>
            <a:pPr marL="285750" indent="-285750">
              <a:buFont typeface="Arial" panose="020B0604020202020204" pitchFamily="34" charset="0"/>
              <a:buChar char="•"/>
            </a:pPr>
            <a:r>
              <a:rPr lang="en-US" dirty="0">
                <a:latin typeface="Founders Grotesk Light" panose="020B0303030202060203" pitchFamily="34" charset="0"/>
              </a:rPr>
              <a:t>Mounty Yarns</a:t>
            </a:r>
          </a:p>
          <a:p>
            <a:pPr marL="285750" indent="-285750">
              <a:buFont typeface="Arial" panose="020B0604020202020204" pitchFamily="34" charset="0"/>
              <a:buChar char="•"/>
            </a:pPr>
            <a:r>
              <a:rPr lang="en-US" dirty="0">
                <a:latin typeface="Founders Grotesk Light" panose="020B0303030202060203" pitchFamily="34" charset="0"/>
              </a:rPr>
              <a:t>Learner Drivers Program</a:t>
            </a:r>
          </a:p>
          <a:p>
            <a:pPr marL="285750" indent="-285750">
              <a:buFont typeface="Arial" panose="020B0604020202020204" pitchFamily="34" charset="0"/>
              <a:buChar char="•"/>
            </a:pPr>
            <a:r>
              <a:rPr lang="en-US" dirty="0">
                <a:latin typeface="Founders Grotesk Light" panose="020B0303030202060203" pitchFamily="34" charset="0"/>
              </a:rPr>
              <a:t>Youth Bail Project </a:t>
            </a:r>
          </a:p>
          <a:p>
            <a:pPr marL="285750" indent="-285750">
              <a:buFont typeface="Arial" panose="020B0604020202020204" pitchFamily="34" charset="0"/>
              <a:buChar char="•"/>
            </a:pPr>
            <a:endParaRPr lang="en-US" dirty="0">
              <a:latin typeface="Founders Grotesk Light" panose="020B0303030202060203" pitchFamily="34" charset="0"/>
            </a:endParaRPr>
          </a:p>
          <a:p>
            <a:endParaRPr lang="en-AU" dirty="0">
              <a:latin typeface="Founders Grotesk Light" panose="020B0303030202060203" pitchFamily="34" charset="0"/>
            </a:endParaRPr>
          </a:p>
        </p:txBody>
      </p:sp>
      <p:pic>
        <p:nvPicPr>
          <p:cNvPr id="2050" name="Picture 2" descr="No photo description available.">
            <a:extLst>
              <a:ext uri="{FF2B5EF4-FFF2-40B4-BE49-F238E27FC236}">
                <a16:creationId xmlns:a16="http://schemas.microsoft.com/office/drawing/2014/main" id="{68A12737-C8FA-688C-AAF5-385187337D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5969" y="2052295"/>
            <a:ext cx="5818948" cy="3581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085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AutoShape 12" descr="Phase01_sml">
            <a:extLst>
              <a:ext uri="{FF2B5EF4-FFF2-40B4-BE49-F238E27FC236}">
                <a16:creationId xmlns:a16="http://schemas.microsoft.com/office/drawing/2014/main" id="{69CEF533-7668-5BAE-D015-A2A7FE09417F}"/>
              </a:ext>
            </a:extLst>
          </p:cNvPr>
          <p:cNvSpPr>
            <a:spLocks noChangeAspect="1" noChangeArrowheads="1"/>
          </p:cNvSpPr>
          <p:nvPr/>
        </p:nvSpPr>
        <p:spPr bwMode="auto">
          <a:xfrm>
            <a:off x="3693111" y="3276599"/>
            <a:ext cx="2555289" cy="25552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Title 2">
            <a:extLst>
              <a:ext uri="{FF2B5EF4-FFF2-40B4-BE49-F238E27FC236}">
                <a16:creationId xmlns:a16="http://schemas.microsoft.com/office/drawing/2014/main" id="{50392BF7-9C65-18F4-300F-87871D0062E5}"/>
              </a:ext>
            </a:extLst>
          </p:cNvPr>
          <p:cNvSpPr>
            <a:spLocks noGrp="1"/>
          </p:cNvSpPr>
          <p:nvPr>
            <p:ph type="title"/>
          </p:nvPr>
        </p:nvSpPr>
        <p:spPr/>
        <p:txBody>
          <a:bodyPr>
            <a:normAutofit/>
          </a:bodyPr>
          <a:lstStyle/>
          <a:p>
            <a:pPr algn="ctr"/>
            <a:r>
              <a:rPr lang="en-US" sz="3600" dirty="0">
                <a:latin typeface="Founders Grotesk Bold" panose="020B0803030202060203" pitchFamily="34" charset="0"/>
              </a:rPr>
              <a:t>JR NSW COMMUNITIES</a:t>
            </a:r>
            <a:endParaRPr lang="en-AU" sz="3600" dirty="0">
              <a:latin typeface="Founders Grotesk Bold" panose="020B0803030202060203" pitchFamily="34" charset="0"/>
            </a:endParaRPr>
          </a:p>
        </p:txBody>
      </p:sp>
      <p:sp>
        <p:nvSpPr>
          <p:cNvPr id="2" name="TextBox 1">
            <a:extLst>
              <a:ext uri="{FF2B5EF4-FFF2-40B4-BE49-F238E27FC236}">
                <a16:creationId xmlns:a16="http://schemas.microsoft.com/office/drawing/2014/main" id="{401ABEEB-DB65-0BBB-5B48-7440616B9D1C}"/>
              </a:ext>
            </a:extLst>
          </p:cNvPr>
          <p:cNvSpPr txBox="1"/>
          <p:nvPr/>
        </p:nvSpPr>
        <p:spPr>
          <a:xfrm>
            <a:off x="1020933" y="2050741"/>
            <a:ext cx="4639283" cy="3016210"/>
          </a:xfrm>
          <a:prstGeom prst="rect">
            <a:avLst/>
          </a:prstGeom>
          <a:noFill/>
        </p:spPr>
        <p:txBody>
          <a:bodyPr wrap="none" rtlCol="0">
            <a:spAutoFit/>
          </a:bodyPr>
          <a:lstStyle/>
          <a:p>
            <a:r>
              <a:rPr lang="en-US" sz="2800" dirty="0">
                <a:latin typeface="Founders Grotesk Light" panose="020B0303030202060203" pitchFamily="34" charset="0"/>
              </a:rPr>
              <a:t>Kempsey ‘Learning the Macleay’</a:t>
            </a:r>
          </a:p>
          <a:p>
            <a:endParaRPr lang="en-US" dirty="0">
              <a:latin typeface="Founders Grotesk Light" panose="020B0303030202060203" pitchFamily="34" charset="0"/>
            </a:endParaRPr>
          </a:p>
          <a:p>
            <a:pPr marL="285750" indent="-285750">
              <a:buFont typeface="Arial" panose="020B0604020202020204" pitchFamily="34" charset="0"/>
              <a:buChar char="•"/>
            </a:pPr>
            <a:r>
              <a:rPr lang="en-US" dirty="0">
                <a:latin typeface="Founders Grotesk Light" panose="020B0303030202060203" pitchFamily="34" charset="0"/>
              </a:rPr>
              <a:t>Backbone Team</a:t>
            </a:r>
          </a:p>
          <a:p>
            <a:pPr marL="285750" indent="-285750">
              <a:buFont typeface="Arial" panose="020B0604020202020204" pitchFamily="34" charset="0"/>
              <a:buChar char="•"/>
            </a:pPr>
            <a:r>
              <a:rPr lang="en-US" dirty="0">
                <a:latin typeface="Founders Grotesk Light" panose="020B0303030202060203" pitchFamily="34" charset="0"/>
              </a:rPr>
              <a:t>Stronger Places, Stronger People</a:t>
            </a:r>
          </a:p>
          <a:p>
            <a:pPr marL="285750" indent="-285750">
              <a:buFont typeface="Arial" panose="020B0604020202020204" pitchFamily="34" charset="0"/>
              <a:buChar char="•"/>
            </a:pPr>
            <a:r>
              <a:rPr lang="en-US" dirty="0" err="1">
                <a:latin typeface="Founders Grotesk Light" panose="020B0303030202060203" pitchFamily="34" charset="0"/>
              </a:rPr>
              <a:t>Kinchela</a:t>
            </a:r>
            <a:r>
              <a:rPr lang="en-US" dirty="0">
                <a:latin typeface="Founders Grotesk Light" panose="020B0303030202060203" pitchFamily="34" charset="0"/>
              </a:rPr>
              <a:t> Boys Home Aboriginal Corporation</a:t>
            </a:r>
          </a:p>
          <a:p>
            <a:pPr marL="285750" indent="-285750">
              <a:buFont typeface="Arial" panose="020B0604020202020204" pitchFamily="34" charset="0"/>
              <a:buChar char="•"/>
            </a:pPr>
            <a:r>
              <a:rPr lang="en-US" dirty="0">
                <a:latin typeface="Founders Grotesk Light" panose="020B0303030202060203" pitchFamily="34" charset="0"/>
              </a:rPr>
              <a:t>Community media team</a:t>
            </a:r>
          </a:p>
          <a:p>
            <a:pPr marL="285750" indent="-285750">
              <a:buFont typeface="Arial" panose="020B0604020202020204" pitchFamily="34" charset="0"/>
              <a:buChar char="•"/>
            </a:pPr>
            <a:r>
              <a:rPr lang="en-US" dirty="0">
                <a:latin typeface="Founders Grotesk Light" panose="020B0303030202060203" pitchFamily="34" charset="0"/>
              </a:rPr>
              <a:t>Data analysis</a:t>
            </a:r>
          </a:p>
          <a:p>
            <a:pPr marL="285750" indent="-285750">
              <a:buFont typeface="Arial" panose="020B0604020202020204" pitchFamily="34" charset="0"/>
              <a:buChar char="•"/>
            </a:pPr>
            <a:r>
              <a:rPr lang="en-US" dirty="0">
                <a:latin typeface="Founders Grotesk Light" panose="020B0303030202060203" pitchFamily="34" charset="0"/>
              </a:rPr>
              <a:t>Police relations</a:t>
            </a:r>
          </a:p>
          <a:p>
            <a:pPr marL="285750" indent="-285750">
              <a:buFont typeface="Arial" panose="020B0604020202020204" pitchFamily="34" charset="0"/>
              <a:buChar char="•"/>
            </a:pPr>
            <a:r>
              <a:rPr lang="en-US" dirty="0">
                <a:latin typeface="Founders Grotesk Light" panose="020B0303030202060203" pitchFamily="34" charset="0"/>
              </a:rPr>
              <a:t>Justice circuit-breakers</a:t>
            </a:r>
          </a:p>
          <a:p>
            <a:endParaRPr lang="en-AU" dirty="0">
              <a:latin typeface="Founders Grotesk Light" panose="020B0303030202060203" pitchFamily="34" charset="0"/>
            </a:endParaRPr>
          </a:p>
        </p:txBody>
      </p:sp>
      <p:pic>
        <p:nvPicPr>
          <p:cNvPr id="1026" name="Picture 2" descr="Justice Reinvest NSW. communities in dunghutti country kempsey and nowra ready for jr">
            <a:extLst>
              <a:ext uri="{FF2B5EF4-FFF2-40B4-BE49-F238E27FC236}">
                <a16:creationId xmlns:a16="http://schemas.microsoft.com/office/drawing/2014/main" id="{52D52CED-A8CC-7B2D-CACB-50FCD5BC90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9936" y="1830042"/>
            <a:ext cx="4337552" cy="289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078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AutoShape 12" descr="Phase01_sml">
            <a:extLst>
              <a:ext uri="{FF2B5EF4-FFF2-40B4-BE49-F238E27FC236}">
                <a16:creationId xmlns:a16="http://schemas.microsoft.com/office/drawing/2014/main" id="{69CEF533-7668-5BAE-D015-A2A7FE09417F}"/>
              </a:ext>
            </a:extLst>
          </p:cNvPr>
          <p:cNvSpPr>
            <a:spLocks noChangeAspect="1" noChangeArrowheads="1"/>
          </p:cNvSpPr>
          <p:nvPr/>
        </p:nvSpPr>
        <p:spPr bwMode="auto">
          <a:xfrm>
            <a:off x="3693111" y="3276599"/>
            <a:ext cx="2555289" cy="25552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Title 2">
            <a:extLst>
              <a:ext uri="{FF2B5EF4-FFF2-40B4-BE49-F238E27FC236}">
                <a16:creationId xmlns:a16="http://schemas.microsoft.com/office/drawing/2014/main" id="{50392BF7-9C65-18F4-300F-87871D0062E5}"/>
              </a:ext>
            </a:extLst>
          </p:cNvPr>
          <p:cNvSpPr>
            <a:spLocks noGrp="1"/>
          </p:cNvSpPr>
          <p:nvPr>
            <p:ph type="title"/>
          </p:nvPr>
        </p:nvSpPr>
        <p:spPr>
          <a:xfrm>
            <a:off x="-4343400" y="1418842"/>
            <a:ext cx="10515600" cy="1325563"/>
          </a:xfrm>
        </p:spPr>
        <p:txBody>
          <a:bodyPr>
            <a:normAutofit/>
          </a:bodyPr>
          <a:lstStyle/>
          <a:p>
            <a:pPr algn="ctr"/>
            <a:r>
              <a:rPr lang="en-US" sz="3600" dirty="0">
                <a:latin typeface="Founders Grotesk Bold" panose="020B0803030202060203" pitchFamily="34" charset="0"/>
              </a:rPr>
              <a:t>TEAM</a:t>
            </a:r>
            <a:endParaRPr lang="en-AU" sz="3600" dirty="0">
              <a:latin typeface="Founders Grotesk Bold" panose="020B0803030202060203" pitchFamily="34" charset="0"/>
            </a:endParaRPr>
          </a:p>
        </p:txBody>
      </p:sp>
      <p:pic>
        <p:nvPicPr>
          <p:cNvPr id="5" name="Picture 4">
            <a:extLst>
              <a:ext uri="{FF2B5EF4-FFF2-40B4-BE49-F238E27FC236}">
                <a16:creationId xmlns:a16="http://schemas.microsoft.com/office/drawing/2014/main" id="{36CC5CE7-62A5-9F4D-843C-A7378C79DDF8}"/>
              </a:ext>
            </a:extLst>
          </p:cNvPr>
          <p:cNvPicPr>
            <a:picLocks noChangeAspect="1"/>
          </p:cNvPicPr>
          <p:nvPr/>
        </p:nvPicPr>
        <p:blipFill>
          <a:blip r:embed="rId3"/>
          <a:stretch>
            <a:fillRect/>
          </a:stretch>
        </p:blipFill>
        <p:spPr>
          <a:xfrm>
            <a:off x="2419349" y="75993"/>
            <a:ext cx="8924926" cy="6693695"/>
          </a:xfrm>
          <a:prstGeom prst="rect">
            <a:avLst/>
          </a:prstGeom>
        </p:spPr>
      </p:pic>
    </p:spTree>
    <p:extLst>
      <p:ext uri="{BB962C8B-B14F-4D97-AF65-F5344CB8AC3E}">
        <p14:creationId xmlns:p14="http://schemas.microsoft.com/office/powerpoint/2010/main" val="2519675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AutoShape 12" descr="Phase01_sml">
            <a:extLst>
              <a:ext uri="{FF2B5EF4-FFF2-40B4-BE49-F238E27FC236}">
                <a16:creationId xmlns:a16="http://schemas.microsoft.com/office/drawing/2014/main" id="{69CEF533-7668-5BAE-D015-A2A7FE09417F}"/>
              </a:ext>
            </a:extLst>
          </p:cNvPr>
          <p:cNvSpPr>
            <a:spLocks noChangeAspect="1" noChangeArrowheads="1"/>
          </p:cNvSpPr>
          <p:nvPr/>
        </p:nvSpPr>
        <p:spPr bwMode="auto">
          <a:xfrm>
            <a:off x="3693111" y="3276599"/>
            <a:ext cx="2555289" cy="25552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Title 2">
            <a:extLst>
              <a:ext uri="{FF2B5EF4-FFF2-40B4-BE49-F238E27FC236}">
                <a16:creationId xmlns:a16="http://schemas.microsoft.com/office/drawing/2014/main" id="{50392BF7-9C65-18F4-300F-87871D0062E5}"/>
              </a:ext>
            </a:extLst>
          </p:cNvPr>
          <p:cNvSpPr>
            <a:spLocks noGrp="1"/>
          </p:cNvSpPr>
          <p:nvPr>
            <p:ph type="title"/>
          </p:nvPr>
        </p:nvSpPr>
        <p:spPr/>
        <p:txBody>
          <a:bodyPr>
            <a:normAutofit/>
          </a:bodyPr>
          <a:lstStyle/>
          <a:p>
            <a:pPr algn="ctr"/>
            <a:r>
              <a:rPr lang="en-US" sz="3600" dirty="0">
                <a:latin typeface="Founders Grotesk Bold" panose="020B0803030202060203" pitchFamily="34" charset="0"/>
              </a:rPr>
              <a:t>SUPPORTING BODY - REDFERN</a:t>
            </a:r>
            <a:endParaRPr lang="en-AU" sz="3600" dirty="0">
              <a:latin typeface="Founders Grotesk Bold" panose="020B0803030202060203" pitchFamily="34" charset="0"/>
            </a:endParaRPr>
          </a:p>
        </p:txBody>
      </p:sp>
      <p:sp>
        <p:nvSpPr>
          <p:cNvPr id="4" name="TextBox 3">
            <a:extLst>
              <a:ext uri="{FF2B5EF4-FFF2-40B4-BE49-F238E27FC236}">
                <a16:creationId xmlns:a16="http://schemas.microsoft.com/office/drawing/2014/main" id="{AE17650B-5D45-98FF-1121-CACE65650683}"/>
              </a:ext>
            </a:extLst>
          </p:cNvPr>
          <p:cNvSpPr txBox="1"/>
          <p:nvPr/>
        </p:nvSpPr>
        <p:spPr>
          <a:xfrm>
            <a:off x="2041864" y="2432482"/>
            <a:ext cx="5012975" cy="2554545"/>
          </a:xfrm>
          <a:prstGeom prst="rect">
            <a:avLst/>
          </a:prstGeom>
          <a:noFill/>
        </p:spPr>
        <p:txBody>
          <a:bodyPr wrap="none" rtlCol="0">
            <a:spAutoFit/>
          </a:bodyPr>
          <a:lstStyle/>
          <a:p>
            <a:pPr marL="285750" indent="-285750">
              <a:buFont typeface="Arial" panose="020B0604020202020204" pitchFamily="34" charset="0"/>
              <a:buChar char="•"/>
            </a:pPr>
            <a:r>
              <a:rPr lang="en-US" sz="2000" dirty="0">
                <a:latin typeface="Founders Grotesk Light" panose="020B0303030202060203" pitchFamily="34" charset="0"/>
              </a:rPr>
              <a:t>Geoffrey Winters, CEO</a:t>
            </a:r>
          </a:p>
          <a:p>
            <a:pPr marL="285750" indent="-285750">
              <a:buFont typeface="Arial" panose="020B0604020202020204" pitchFamily="34" charset="0"/>
              <a:buChar char="•"/>
            </a:pPr>
            <a:r>
              <a:rPr lang="en-US" sz="2000" dirty="0">
                <a:latin typeface="Founders Grotesk Light" panose="020B0303030202060203" pitchFamily="34" charset="0"/>
              </a:rPr>
              <a:t>Lisa Stanford, COO</a:t>
            </a:r>
          </a:p>
          <a:p>
            <a:pPr marL="285750" indent="-285750">
              <a:buFont typeface="Arial" panose="020B0604020202020204" pitchFamily="34" charset="0"/>
              <a:buChar char="•"/>
            </a:pPr>
            <a:r>
              <a:rPr lang="en-US" sz="2000" dirty="0">
                <a:latin typeface="Founders Grotesk Light" panose="020B0303030202060203" pitchFamily="34" charset="0"/>
              </a:rPr>
              <a:t>Ashlee Wone, Director of Policy &amp; Impact</a:t>
            </a:r>
          </a:p>
          <a:p>
            <a:pPr marL="285750" indent="-285750">
              <a:buFont typeface="Arial" panose="020B0604020202020204" pitchFamily="34" charset="0"/>
              <a:buChar char="•"/>
            </a:pPr>
            <a:r>
              <a:rPr lang="en-US" sz="2000" dirty="0">
                <a:latin typeface="Founders Grotesk Light" panose="020B0303030202060203" pitchFamily="34" charset="0"/>
              </a:rPr>
              <a:t>Scott Hawkins, Manager of Policy &amp; Advocacy</a:t>
            </a:r>
          </a:p>
          <a:p>
            <a:pPr marL="285750" indent="-285750">
              <a:buFont typeface="Arial" panose="020B0604020202020204" pitchFamily="34" charset="0"/>
              <a:buChar char="•"/>
            </a:pPr>
            <a:r>
              <a:rPr lang="en-US" sz="2000" dirty="0">
                <a:latin typeface="Founders Grotesk Light" panose="020B0303030202060203" pitchFamily="34" charset="0"/>
              </a:rPr>
              <a:t>Lucy Tierney, Strategic Projects Lead</a:t>
            </a:r>
          </a:p>
          <a:p>
            <a:pPr marL="285750" indent="-285750">
              <a:buFont typeface="Arial" panose="020B0604020202020204" pitchFamily="34" charset="0"/>
              <a:buChar char="•"/>
            </a:pPr>
            <a:r>
              <a:rPr lang="en-US" sz="2000" dirty="0">
                <a:latin typeface="Founders Grotesk Light" panose="020B0303030202060203" pitchFamily="34" charset="0"/>
              </a:rPr>
              <a:t>James Nichols, Communications Manager</a:t>
            </a:r>
          </a:p>
          <a:p>
            <a:pPr marL="285750" indent="-285750">
              <a:buFont typeface="Arial" panose="020B0604020202020204" pitchFamily="34" charset="0"/>
              <a:buChar char="•"/>
            </a:pPr>
            <a:r>
              <a:rPr lang="en-US" sz="2000" dirty="0">
                <a:latin typeface="Founders Grotesk Light" panose="020B0303030202060203" pitchFamily="34" charset="0"/>
              </a:rPr>
              <a:t>Talia Hagerty, Manager Data &amp; Research </a:t>
            </a:r>
          </a:p>
          <a:p>
            <a:pPr marL="285750" indent="-285750">
              <a:buFont typeface="Arial" panose="020B0604020202020204" pitchFamily="34" charset="0"/>
              <a:buChar char="•"/>
            </a:pPr>
            <a:r>
              <a:rPr lang="en-US" sz="2000" dirty="0">
                <a:latin typeface="Founders Grotesk Light" panose="020B0303030202060203" pitchFamily="34" charset="0"/>
              </a:rPr>
              <a:t>Chloe Spillane, HR Consultant</a:t>
            </a:r>
            <a:endParaRPr lang="en-AU" sz="2000" dirty="0">
              <a:latin typeface="Founders Grotesk Light" panose="020B0303030202060203" pitchFamily="34" charset="0"/>
            </a:endParaRPr>
          </a:p>
        </p:txBody>
      </p:sp>
    </p:spTree>
    <p:extLst>
      <p:ext uri="{BB962C8B-B14F-4D97-AF65-F5344CB8AC3E}">
        <p14:creationId xmlns:p14="http://schemas.microsoft.com/office/powerpoint/2010/main" val="1655551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0FBCDB-043E-DA97-0117-24E219B299B8}"/>
              </a:ext>
            </a:extLst>
          </p:cNvPr>
          <p:cNvSpPr>
            <a:spLocks noGrp="1"/>
          </p:cNvSpPr>
          <p:nvPr>
            <p:ph idx="1"/>
          </p:nvPr>
        </p:nvSpPr>
        <p:spPr>
          <a:xfrm>
            <a:off x="838200" y="1825625"/>
            <a:ext cx="5828930" cy="4351338"/>
          </a:xfrm>
        </p:spPr>
        <p:txBody>
          <a:bodyPr/>
          <a:lstStyle/>
          <a:p>
            <a:pPr marL="0" indent="0">
              <a:buNone/>
            </a:pPr>
            <a:r>
              <a:rPr lang="en-AU" b="0" i="0" dirty="0">
                <a:solidFill>
                  <a:srgbClr val="333333"/>
                </a:solidFill>
                <a:effectLst/>
                <a:latin typeface="Founders Grotesk Light" panose="020B0303030202060203" pitchFamily="34" charset="0"/>
              </a:rPr>
              <a:t>Justice reinvestment is a way of reducing Aboriginal incarceration, by implementing strategies that address the drivers into the criminal justice system, led by the community and informed by data. </a:t>
            </a:r>
          </a:p>
          <a:p>
            <a:pPr marL="0" indent="0">
              <a:buNone/>
            </a:pPr>
            <a:r>
              <a:rPr lang="en-AU" b="0" i="0" dirty="0">
                <a:solidFill>
                  <a:srgbClr val="333333"/>
                </a:solidFill>
                <a:effectLst/>
                <a:latin typeface="Founders Grotesk Light" panose="020B0303030202060203" pitchFamily="34" charset="0"/>
              </a:rPr>
              <a:t>These strategies contribute to broader systemic reform in education, health, care, and child protection.</a:t>
            </a:r>
            <a:endParaRPr lang="en-AU" dirty="0">
              <a:latin typeface="Founders Grotesk Light" panose="020B0303030202060203" pitchFamily="34" charset="0"/>
            </a:endParaRPr>
          </a:p>
        </p:txBody>
      </p:sp>
      <p:sp>
        <p:nvSpPr>
          <p:cNvPr id="5" name="Title 4">
            <a:extLst>
              <a:ext uri="{FF2B5EF4-FFF2-40B4-BE49-F238E27FC236}">
                <a16:creationId xmlns:a16="http://schemas.microsoft.com/office/drawing/2014/main" id="{09A9F51F-7604-0407-3F75-AB2D67E33526}"/>
              </a:ext>
            </a:extLst>
          </p:cNvPr>
          <p:cNvSpPr>
            <a:spLocks noGrp="1"/>
          </p:cNvSpPr>
          <p:nvPr>
            <p:ph type="title"/>
          </p:nvPr>
        </p:nvSpPr>
        <p:spPr/>
        <p:txBody>
          <a:bodyPr>
            <a:normAutofit/>
          </a:bodyPr>
          <a:lstStyle/>
          <a:p>
            <a:pPr algn="ctr"/>
            <a:r>
              <a:rPr lang="en-US" sz="3600" dirty="0">
                <a:latin typeface="Founders Grotesk Bold" panose="020B0803030202060203" pitchFamily="34" charset="0"/>
              </a:rPr>
              <a:t>WHAT IS JUSTICE REINVESTMENT?</a:t>
            </a:r>
            <a:endParaRPr lang="en-AU" sz="3600" dirty="0">
              <a:latin typeface="Founders Grotesk Bold" panose="020B0803030202060203" pitchFamily="34" charset="0"/>
            </a:endParaRPr>
          </a:p>
        </p:txBody>
      </p:sp>
      <p:pic>
        <p:nvPicPr>
          <p:cNvPr id="1026" name="Picture 2">
            <a:extLst>
              <a:ext uri="{FF2B5EF4-FFF2-40B4-BE49-F238E27FC236}">
                <a16:creationId xmlns:a16="http://schemas.microsoft.com/office/drawing/2014/main" id="{2617EBD8-D6B9-E705-E273-AE4FE03D7A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2759" y="1825625"/>
            <a:ext cx="4974454" cy="3791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982973"/>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AutoShape 12" descr="Phase01_sml">
            <a:extLst>
              <a:ext uri="{FF2B5EF4-FFF2-40B4-BE49-F238E27FC236}">
                <a16:creationId xmlns:a16="http://schemas.microsoft.com/office/drawing/2014/main" id="{69CEF533-7668-5BAE-D015-A2A7FE09417F}"/>
              </a:ext>
            </a:extLst>
          </p:cNvPr>
          <p:cNvSpPr>
            <a:spLocks noChangeAspect="1" noChangeArrowheads="1"/>
          </p:cNvSpPr>
          <p:nvPr/>
        </p:nvSpPr>
        <p:spPr bwMode="auto">
          <a:xfrm>
            <a:off x="3693111" y="3276599"/>
            <a:ext cx="2555289" cy="25552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Title 2">
            <a:extLst>
              <a:ext uri="{FF2B5EF4-FFF2-40B4-BE49-F238E27FC236}">
                <a16:creationId xmlns:a16="http://schemas.microsoft.com/office/drawing/2014/main" id="{50392BF7-9C65-18F4-300F-87871D0062E5}"/>
              </a:ext>
            </a:extLst>
          </p:cNvPr>
          <p:cNvSpPr>
            <a:spLocks noGrp="1"/>
          </p:cNvSpPr>
          <p:nvPr>
            <p:ph type="title"/>
          </p:nvPr>
        </p:nvSpPr>
        <p:spPr/>
        <p:txBody>
          <a:bodyPr>
            <a:normAutofit/>
          </a:bodyPr>
          <a:lstStyle/>
          <a:p>
            <a:pPr algn="ctr"/>
            <a:r>
              <a:rPr lang="en-US" sz="3600" dirty="0">
                <a:latin typeface="Founders Grotesk Bold" panose="020B0803030202060203" pitchFamily="34" charset="0"/>
              </a:rPr>
              <a:t>POLICY &amp; IMPACT</a:t>
            </a:r>
            <a:endParaRPr lang="en-AU" sz="3600" dirty="0">
              <a:latin typeface="Founders Grotesk Bold" panose="020B0803030202060203" pitchFamily="34" charset="0"/>
            </a:endParaRPr>
          </a:p>
        </p:txBody>
      </p:sp>
      <p:sp>
        <p:nvSpPr>
          <p:cNvPr id="2" name="TextBox 1">
            <a:extLst>
              <a:ext uri="{FF2B5EF4-FFF2-40B4-BE49-F238E27FC236}">
                <a16:creationId xmlns:a16="http://schemas.microsoft.com/office/drawing/2014/main" id="{62BD70D3-28E1-6ECB-8748-F7BD486E3E4D}"/>
              </a:ext>
            </a:extLst>
          </p:cNvPr>
          <p:cNvSpPr txBox="1"/>
          <p:nvPr/>
        </p:nvSpPr>
        <p:spPr>
          <a:xfrm>
            <a:off x="838200" y="1926454"/>
            <a:ext cx="10116845" cy="3693319"/>
          </a:xfrm>
          <a:prstGeom prst="rect">
            <a:avLst/>
          </a:prstGeom>
          <a:noFill/>
        </p:spPr>
        <p:txBody>
          <a:bodyPr wrap="square" rtlCol="0">
            <a:spAutoFit/>
          </a:bodyPr>
          <a:lstStyle/>
          <a:p>
            <a:r>
              <a:rPr lang="en-AU" dirty="0">
                <a:solidFill>
                  <a:srgbClr val="333333"/>
                </a:solidFill>
                <a:latin typeface="Founders Grotesk Light" panose="020B0303030202060203" pitchFamily="34" charset="0"/>
              </a:rPr>
              <a:t>T</a:t>
            </a:r>
            <a:r>
              <a:rPr lang="en-AU" b="0" i="0" dirty="0">
                <a:solidFill>
                  <a:srgbClr val="333333"/>
                </a:solidFill>
                <a:effectLst/>
                <a:latin typeface="Founders Grotesk Light" panose="020B0303030202060203" pitchFamily="34" charset="0"/>
              </a:rPr>
              <a:t>o bring about long-term systemic change, the JR NSW policy and impact agenda is to </a:t>
            </a:r>
            <a:r>
              <a:rPr lang="en-AU" b="1" i="0" dirty="0">
                <a:solidFill>
                  <a:srgbClr val="333333"/>
                </a:solidFill>
                <a:effectLst/>
                <a:latin typeface="Founders Grotesk Light" panose="020B0303030202060203" pitchFamily="34" charset="0"/>
              </a:rPr>
              <a:t>bring community voices</a:t>
            </a:r>
            <a:r>
              <a:rPr lang="en-AU" b="0" i="0" dirty="0">
                <a:solidFill>
                  <a:srgbClr val="333333"/>
                </a:solidFill>
                <a:effectLst/>
                <a:latin typeface="Founders Grotesk Light" panose="020B0303030202060203" pitchFamily="34" charset="0"/>
              </a:rPr>
              <a:t> and </a:t>
            </a:r>
            <a:r>
              <a:rPr lang="en-AU" b="1" i="0" dirty="0">
                <a:solidFill>
                  <a:srgbClr val="333333"/>
                </a:solidFill>
                <a:effectLst/>
                <a:latin typeface="Founders Grotesk Light" panose="020B0303030202060203" pitchFamily="34" charset="0"/>
              </a:rPr>
              <a:t>community-led solutions </a:t>
            </a:r>
            <a:r>
              <a:rPr lang="en-AU" b="0" i="0" dirty="0">
                <a:solidFill>
                  <a:srgbClr val="333333"/>
                </a:solidFill>
                <a:effectLst/>
                <a:latin typeface="Founders Grotesk Light" panose="020B0303030202060203" pitchFamily="34" charset="0"/>
              </a:rPr>
              <a:t>to disrupt the ‘pipeline to prison’ by advocating for early intervention, prevention and diversion from the criminal justice system, and for further reform in the system. </a:t>
            </a:r>
          </a:p>
          <a:p>
            <a:endParaRPr lang="en-AU" dirty="0">
              <a:solidFill>
                <a:srgbClr val="333333"/>
              </a:solidFill>
              <a:latin typeface="Founders Grotesk Light" panose="020B0303030202060203" pitchFamily="34" charset="0"/>
            </a:endParaRPr>
          </a:p>
          <a:p>
            <a:r>
              <a:rPr lang="en-AU" dirty="0">
                <a:solidFill>
                  <a:srgbClr val="333333"/>
                </a:solidFill>
                <a:latin typeface="Founders Grotesk Light" panose="020B0303030202060203" pitchFamily="34" charset="0"/>
              </a:rPr>
              <a:t>W</a:t>
            </a:r>
            <a:r>
              <a:rPr lang="en-AU" b="0" i="0" dirty="0">
                <a:solidFill>
                  <a:srgbClr val="333333"/>
                </a:solidFill>
                <a:effectLst/>
                <a:latin typeface="Founders Grotesk Light" panose="020B0303030202060203" pitchFamily="34" charset="0"/>
              </a:rPr>
              <a:t>e:</a:t>
            </a:r>
          </a:p>
          <a:p>
            <a:pPr marL="285750" indent="-285750" algn="l">
              <a:buFont typeface="Arial" panose="020B0604020202020204" pitchFamily="34" charset="0"/>
              <a:buChar char="•"/>
            </a:pPr>
            <a:r>
              <a:rPr lang="en-AU" b="0" i="0" dirty="0">
                <a:solidFill>
                  <a:srgbClr val="333333"/>
                </a:solidFill>
                <a:effectLst/>
                <a:latin typeface="Founders Grotesk Light" panose="020B0303030202060203" pitchFamily="34" charset="0"/>
              </a:rPr>
              <a:t>Amplify community voices and support community to develop solutions.</a:t>
            </a:r>
          </a:p>
          <a:p>
            <a:pPr marL="285750" indent="-285750" algn="l">
              <a:buFont typeface="Arial" panose="020B0604020202020204" pitchFamily="34" charset="0"/>
              <a:buChar char="•"/>
            </a:pPr>
            <a:r>
              <a:rPr lang="en-AU" b="0" i="0" dirty="0">
                <a:solidFill>
                  <a:srgbClr val="333333"/>
                </a:solidFill>
                <a:effectLst/>
                <a:latin typeface="Founders Grotesk Light" panose="020B0303030202060203" pitchFamily="34" charset="0"/>
              </a:rPr>
              <a:t>Build relationships with key federal and state government officials and public servants who do and may influence justice and Indigenous affairs laws and policy.</a:t>
            </a:r>
          </a:p>
          <a:p>
            <a:pPr marL="285750" indent="-285750" algn="l">
              <a:buFont typeface="Arial" panose="020B0604020202020204" pitchFamily="34" charset="0"/>
              <a:buChar char="•"/>
            </a:pPr>
            <a:r>
              <a:rPr lang="en-AU" b="0" i="0" dirty="0">
                <a:solidFill>
                  <a:srgbClr val="333333"/>
                </a:solidFill>
                <a:effectLst/>
                <a:latin typeface="Founders Grotesk Light" panose="020B0303030202060203" pitchFamily="34" charset="0"/>
              </a:rPr>
              <a:t>Raise Awareness of Justice Reinvestment and educate government leaders and public servants to build and strengthen support for community-led solutions and drive collaboration and reform.</a:t>
            </a:r>
          </a:p>
          <a:p>
            <a:pPr marL="285750" indent="-285750" algn="l">
              <a:buFont typeface="Arial" panose="020B0604020202020204" pitchFamily="34" charset="0"/>
              <a:buChar char="•"/>
            </a:pPr>
            <a:r>
              <a:rPr lang="en-AU" b="0" i="0" dirty="0">
                <a:solidFill>
                  <a:srgbClr val="333333"/>
                </a:solidFill>
                <a:effectLst/>
                <a:latin typeface="Founders Grotesk Light" panose="020B0303030202060203" pitchFamily="34" charset="0"/>
              </a:rPr>
              <a:t>Grow and strengthen partnerships, networks and alliances to test and deliver the JR NSW policy agenda.</a:t>
            </a:r>
          </a:p>
          <a:p>
            <a:pPr marL="285750" indent="-285750">
              <a:buFont typeface="Arial" panose="020B0604020202020204" pitchFamily="34" charset="0"/>
              <a:buChar char="•"/>
            </a:pPr>
            <a:endParaRPr lang="en-AU" b="0" i="0" dirty="0">
              <a:solidFill>
                <a:srgbClr val="333333"/>
              </a:solidFill>
              <a:effectLst/>
              <a:latin typeface="Founders Grotesk Light" panose="020B0303030202060203" pitchFamily="34" charset="0"/>
            </a:endParaRPr>
          </a:p>
          <a:p>
            <a:pPr marL="285750" indent="-285750">
              <a:buFont typeface="Arial" panose="020B0604020202020204" pitchFamily="34" charset="0"/>
              <a:buChar char="•"/>
            </a:pPr>
            <a:endParaRPr lang="en-AU" dirty="0">
              <a:latin typeface="Founders Grotesk Light" panose="020B0303030202060203" pitchFamily="34" charset="0"/>
            </a:endParaRPr>
          </a:p>
        </p:txBody>
      </p:sp>
    </p:spTree>
    <p:extLst>
      <p:ext uri="{BB962C8B-B14F-4D97-AF65-F5344CB8AC3E}">
        <p14:creationId xmlns:p14="http://schemas.microsoft.com/office/powerpoint/2010/main" val="1213326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AutoShape 12" descr="Phase01_sml">
            <a:extLst>
              <a:ext uri="{FF2B5EF4-FFF2-40B4-BE49-F238E27FC236}">
                <a16:creationId xmlns:a16="http://schemas.microsoft.com/office/drawing/2014/main" id="{69CEF533-7668-5BAE-D015-A2A7FE09417F}"/>
              </a:ext>
            </a:extLst>
          </p:cNvPr>
          <p:cNvSpPr>
            <a:spLocks noChangeAspect="1" noChangeArrowheads="1"/>
          </p:cNvSpPr>
          <p:nvPr/>
        </p:nvSpPr>
        <p:spPr bwMode="auto">
          <a:xfrm>
            <a:off x="3693111" y="3276599"/>
            <a:ext cx="2555289" cy="25552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Title 2">
            <a:extLst>
              <a:ext uri="{FF2B5EF4-FFF2-40B4-BE49-F238E27FC236}">
                <a16:creationId xmlns:a16="http://schemas.microsoft.com/office/drawing/2014/main" id="{3082DD51-15E7-41CD-D3A1-978A8452B700}"/>
              </a:ext>
            </a:extLst>
          </p:cNvPr>
          <p:cNvSpPr>
            <a:spLocks noGrp="1"/>
          </p:cNvSpPr>
          <p:nvPr>
            <p:ph type="title"/>
          </p:nvPr>
        </p:nvSpPr>
        <p:spPr/>
        <p:txBody>
          <a:bodyPr>
            <a:normAutofit/>
          </a:bodyPr>
          <a:lstStyle/>
          <a:p>
            <a:pPr algn="ctr"/>
            <a:r>
              <a:rPr lang="en-US" sz="3600" dirty="0">
                <a:latin typeface="Founders Grotesk Bold" panose="020B0803030202060203" pitchFamily="34" charset="0"/>
              </a:rPr>
              <a:t>DATA &amp; MEL</a:t>
            </a:r>
            <a:endParaRPr lang="en-AU" sz="3600" dirty="0">
              <a:latin typeface="Founders Grotesk Bold" panose="020B0803030202060203" pitchFamily="34" charset="0"/>
            </a:endParaRPr>
          </a:p>
        </p:txBody>
      </p:sp>
      <p:sp>
        <p:nvSpPr>
          <p:cNvPr id="2" name="TextBox 1">
            <a:extLst>
              <a:ext uri="{FF2B5EF4-FFF2-40B4-BE49-F238E27FC236}">
                <a16:creationId xmlns:a16="http://schemas.microsoft.com/office/drawing/2014/main" id="{714114F5-405D-0AF2-D399-4B9B5B614637}"/>
              </a:ext>
            </a:extLst>
          </p:cNvPr>
          <p:cNvSpPr txBox="1"/>
          <p:nvPr/>
        </p:nvSpPr>
        <p:spPr>
          <a:xfrm>
            <a:off x="727970" y="2032986"/>
            <a:ext cx="10434954" cy="4801314"/>
          </a:xfrm>
          <a:prstGeom prst="rect">
            <a:avLst/>
          </a:prstGeom>
          <a:noFill/>
        </p:spPr>
        <p:txBody>
          <a:bodyPr wrap="square" rtlCol="0">
            <a:spAutoFit/>
          </a:bodyPr>
          <a:lstStyle/>
          <a:p>
            <a:pPr marL="285750" indent="-285750" algn="l">
              <a:buFont typeface="Arial" panose="020B0604020202020204" pitchFamily="34" charset="0"/>
              <a:buChar char="•"/>
            </a:pPr>
            <a:r>
              <a:rPr lang="en-AU" b="0" i="0" dirty="0">
                <a:solidFill>
                  <a:srgbClr val="333333"/>
                </a:solidFill>
                <a:effectLst/>
                <a:latin typeface="Founders Grotesk Light" panose="020B0303030202060203" pitchFamily="34" charset="0"/>
              </a:rPr>
              <a:t>Working with data is one of the key elements of the JR approach and remains an important indicator of identified priority JR goals and outcomes. Determining what type of data is relevant to evaluating progress against these goals and outcomes is challenging and has serious implications for service delivery and financing.</a:t>
            </a:r>
          </a:p>
          <a:p>
            <a:pPr algn="l"/>
            <a:endParaRPr lang="en-AU" b="0" i="0" dirty="0">
              <a:solidFill>
                <a:srgbClr val="333333"/>
              </a:solidFill>
              <a:effectLst/>
              <a:latin typeface="Founders Grotesk Light" panose="020B0303030202060203" pitchFamily="34" charset="0"/>
            </a:endParaRPr>
          </a:p>
          <a:p>
            <a:pPr marL="285750" indent="-285750" algn="l">
              <a:buFont typeface="Arial" panose="020B0604020202020204" pitchFamily="34" charset="0"/>
              <a:buChar char="•"/>
            </a:pPr>
            <a:r>
              <a:rPr lang="en-AU" dirty="0">
                <a:solidFill>
                  <a:srgbClr val="333333"/>
                </a:solidFill>
                <a:latin typeface="Founders Grotesk Light" panose="020B0303030202060203" pitchFamily="34" charset="0"/>
              </a:rPr>
              <a:t>U</a:t>
            </a:r>
            <a:r>
              <a:rPr lang="en-AU" b="0" i="0" dirty="0">
                <a:solidFill>
                  <a:srgbClr val="333333"/>
                </a:solidFill>
                <a:effectLst/>
                <a:latin typeface="Founders Grotesk Light" panose="020B0303030202060203" pitchFamily="34" charset="0"/>
              </a:rPr>
              <a:t>sing Indigenous Data Sovereignty (IDS) and Indigenous Data Governance (IDG) Principles, Aboriginal communities have difficulties in accessing government data to inform their JR work.</a:t>
            </a:r>
          </a:p>
          <a:p>
            <a:pPr marL="285750" indent="-285750" algn="l">
              <a:buFont typeface="Arial" panose="020B0604020202020204" pitchFamily="34" charset="0"/>
              <a:buChar char="•"/>
            </a:pPr>
            <a:endParaRPr lang="en-AU" dirty="0">
              <a:solidFill>
                <a:srgbClr val="333333"/>
              </a:solidFill>
              <a:latin typeface="Founders Grotesk Light" panose="020B0303030202060203" pitchFamily="34" charset="0"/>
            </a:endParaRPr>
          </a:p>
          <a:p>
            <a:pPr algn="l"/>
            <a:r>
              <a:rPr lang="en-AU" b="0" i="1" dirty="0">
                <a:solidFill>
                  <a:srgbClr val="333333"/>
                </a:solidFill>
                <a:effectLst/>
                <a:latin typeface="Founders Grotesk Light" panose="020B0303030202060203" pitchFamily="34" charset="0"/>
              </a:rPr>
              <a:t>“Data is storytelling, truth telling and power. Collecting and using stories, truth and power supports communities to see what needs to change and how to change it. This is self-determination. Placing the authority in the hands of the community.  </a:t>
            </a:r>
            <a:br>
              <a:rPr lang="en-AU" dirty="0">
                <a:latin typeface="Founders Grotesk Light" panose="020B0303030202060203" pitchFamily="34" charset="0"/>
              </a:rPr>
            </a:br>
            <a:endParaRPr lang="en-AU" dirty="0">
              <a:latin typeface="Founders Grotesk Light" panose="020B0303030202060203" pitchFamily="34" charset="0"/>
            </a:endParaRPr>
          </a:p>
          <a:p>
            <a:pPr algn="l"/>
            <a:r>
              <a:rPr lang="en-AU" b="0" i="1" dirty="0">
                <a:solidFill>
                  <a:srgbClr val="333333"/>
                </a:solidFill>
                <a:effectLst/>
                <a:latin typeface="Founders Grotesk Light" panose="020B0303030202060203" pitchFamily="34" charset="0"/>
              </a:rPr>
              <a:t>Data from government generally measures what is being funded, it’s impact and specific social indicators to be addressed by government departments. It can tell us what is going on more broadly.”</a:t>
            </a:r>
          </a:p>
          <a:p>
            <a:pPr algn="l"/>
            <a:r>
              <a:rPr lang="en-AU" b="1" i="1" dirty="0">
                <a:solidFill>
                  <a:srgbClr val="333333"/>
                </a:solidFill>
                <a:effectLst/>
                <a:latin typeface="Founders Grotesk Light" panose="020B0303030202060203" pitchFamily="34" charset="0"/>
              </a:rPr>
              <a:t>Ashlee Wone, Director of Policy &amp; Impact, JR NSW</a:t>
            </a:r>
            <a:endParaRPr lang="en-AU" b="0" i="0" dirty="0">
              <a:solidFill>
                <a:srgbClr val="333333"/>
              </a:solidFill>
              <a:effectLst/>
              <a:latin typeface="Founders Grotesk Light" panose="020B0303030202060203" pitchFamily="34" charset="0"/>
            </a:endParaRPr>
          </a:p>
          <a:p>
            <a:pPr marL="285750" indent="-285750" algn="l">
              <a:buFont typeface="Arial" panose="020B0604020202020204" pitchFamily="34" charset="0"/>
              <a:buChar char="•"/>
            </a:pPr>
            <a:endParaRPr lang="en-AU" dirty="0">
              <a:solidFill>
                <a:srgbClr val="333333"/>
              </a:solidFill>
              <a:latin typeface="Founders Grotesk Light" panose="020B0303030202060203" pitchFamily="34" charset="0"/>
            </a:endParaRPr>
          </a:p>
          <a:p>
            <a:pPr marL="285750" indent="-285750" algn="l">
              <a:buFont typeface="Arial" panose="020B0604020202020204" pitchFamily="34" charset="0"/>
              <a:buChar char="•"/>
            </a:pPr>
            <a:endParaRPr lang="en-AU" b="0" i="0" dirty="0">
              <a:solidFill>
                <a:srgbClr val="333333"/>
              </a:solidFill>
              <a:effectLst/>
              <a:latin typeface="Founders Grotesk Light" panose="020B0303030202060203" pitchFamily="34" charset="0"/>
            </a:endParaRPr>
          </a:p>
          <a:p>
            <a:endParaRPr lang="en-AU" dirty="0">
              <a:latin typeface="Founders Grotesk Light" panose="020B0303030202060203" pitchFamily="34" charset="0"/>
            </a:endParaRPr>
          </a:p>
        </p:txBody>
      </p:sp>
    </p:spTree>
    <p:extLst>
      <p:ext uri="{BB962C8B-B14F-4D97-AF65-F5344CB8AC3E}">
        <p14:creationId xmlns:p14="http://schemas.microsoft.com/office/powerpoint/2010/main" val="3435883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AutoShape 12" descr="Phase01_sml">
            <a:extLst>
              <a:ext uri="{FF2B5EF4-FFF2-40B4-BE49-F238E27FC236}">
                <a16:creationId xmlns:a16="http://schemas.microsoft.com/office/drawing/2014/main" id="{69CEF533-7668-5BAE-D015-A2A7FE09417F}"/>
              </a:ext>
            </a:extLst>
          </p:cNvPr>
          <p:cNvSpPr>
            <a:spLocks noChangeAspect="1" noChangeArrowheads="1"/>
          </p:cNvSpPr>
          <p:nvPr/>
        </p:nvSpPr>
        <p:spPr bwMode="auto">
          <a:xfrm>
            <a:off x="3693111" y="3276599"/>
            <a:ext cx="2555289" cy="25552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Title 2">
            <a:extLst>
              <a:ext uri="{FF2B5EF4-FFF2-40B4-BE49-F238E27FC236}">
                <a16:creationId xmlns:a16="http://schemas.microsoft.com/office/drawing/2014/main" id="{3082DD51-15E7-41CD-D3A1-978A8452B700}"/>
              </a:ext>
            </a:extLst>
          </p:cNvPr>
          <p:cNvSpPr>
            <a:spLocks noGrp="1"/>
          </p:cNvSpPr>
          <p:nvPr>
            <p:ph type="title"/>
          </p:nvPr>
        </p:nvSpPr>
        <p:spPr/>
        <p:txBody>
          <a:bodyPr>
            <a:normAutofit/>
          </a:bodyPr>
          <a:lstStyle/>
          <a:p>
            <a:pPr algn="ctr"/>
            <a:r>
              <a:rPr lang="en-US" sz="3600" dirty="0">
                <a:latin typeface="Founders Grotesk Bold" panose="020B0803030202060203" pitchFamily="34" charset="0"/>
              </a:rPr>
              <a:t>DATA &amp; MEL</a:t>
            </a:r>
            <a:endParaRPr lang="en-AU" sz="3600" dirty="0">
              <a:latin typeface="Founders Grotesk Bold" panose="020B0803030202060203" pitchFamily="34" charset="0"/>
            </a:endParaRPr>
          </a:p>
        </p:txBody>
      </p:sp>
      <p:sp>
        <p:nvSpPr>
          <p:cNvPr id="2" name="TextBox 1">
            <a:extLst>
              <a:ext uri="{FF2B5EF4-FFF2-40B4-BE49-F238E27FC236}">
                <a16:creationId xmlns:a16="http://schemas.microsoft.com/office/drawing/2014/main" id="{714114F5-405D-0AF2-D399-4B9B5B614637}"/>
              </a:ext>
            </a:extLst>
          </p:cNvPr>
          <p:cNvSpPr txBox="1"/>
          <p:nvPr/>
        </p:nvSpPr>
        <p:spPr>
          <a:xfrm>
            <a:off x="727970" y="2032986"/>
            <a:ext cx="10434954" cy="3139321"/>
          </a:xfrm>
          <a:prstGeom prst="rect">
            <a:avLst/>
          </a:prstGeom>
          <a:noFill/>
        </p:spPr>
        <p:txBody>
          <a:bodyPr wrap="square" rtlCol="0">
            <a:spAutoFit/>
          </a:bodyPr>
          <a:lstStyle/>
          <a:p>
            <a:pPr marL="285750" indent="-285750" algn="l">
              <a:buFont typeface="Arial" panose="020B0604020202020204" pitchFamily="34" charset="0"/>
              <a:buChar char="•"/>
            </a:pPr>
            <a:r>
              <a:rPr lang="en-AU" b="0" i="0" dirty="0">
                <a:solidFill>
                  <a:srgbClr val="333333"/>
                </a:solidFill>
                <a:effectLst/>
                <a:latin typeface="Founders Grotesk Light" panose="020B0303030202060203" pitchFamily="34" charset="0"/>
              </a:rPr>
              <a:t>Data is crucial for Aboriginal communities in defining goals and outcomes because when they’re involved in how and what data will be used to measure this, they will have a sense of ownership of their work with JR.</a:t>
            </a:r>
          </a:p>
          <a:p>
            <a:pPr algn="l"/>
            <a:endParaRPr lang="en-AU" dirty="0">
              <a:solidFill>
                <a:srgbClr val="333333"/>
              </a:solidFill>
              <a:latin typeface="Founders Grotesk Light" panose="020B0303030202060203" pitchFamily="34" charset="0"/>
            </a:endParaRPr>
          </a:p>
          <a:p>
            <a:pPr marL="285750" indent="-285750" algn="l">
              <a:buFont typeface="Arial" panose="020B0604020202020204" pitchFamily="34" charset="0"/>
              <a:buChar char="•"/>
            </a:pPr>
            <a:r>
              <a:rPr lang="en-AU" dirty="0">
                <a:solidFill>
                  <a:srgbClr val="333333"/>
                </a:solidFill>
                <a:latin typeface="Founders Grotesk Light" panose="020B0303030202060203" pitchFamily="34" charset="0"/>
              </a:rPr>
              <a:t>Wh</a:t>
            </a:r>
            <a:r>
              <a:rPr lang="en-AU" b="0" i="0" dirty="0">
                <a:solidFill>
                  <a:srgbClr val="333333"/>
                </a:solidFill>
                <a:effectLst/>
                <a:latin typeface="Founders Grotesk Light" panose="020B0303030202060203" pitchFamily="34" charset="0"/>
              </a:rPr>
              <a:t>en set out in monitoring evaluation and learning frameworks, Aboriginal communities can have a structured and directed approach that guides this work, but also seeks commitment from government to have the same community-guided goals, outcomes, and measurement. In the absence of this, important cultural and community perspectives are denied in government ways of working.</a:t>
            </a:r>
          </a:p>
          <a:p>
            <a:pPr marL="285750" indent="-285750" algn="l">
              <a:buFont typeface="Arial" panose="020B0604020202020204" pitchFamily="34" charset="0"/>
              <a:buChar char="•"/>
            </a:pPr>
            <a:endParaRPr lang="en-AU" dirty="0">
              <a:solidFill>
                <a:srgbClr val="333333"/>
              </a:solidFill>
              <a:latin typeface="Founders Grotesk Light" panose="020B0303030202060203" pitchFamily="34" charset="0"/>
            </a:endParaRPr>
          </a:p>
          <a:p>
            <a:pPr algn="l"/>
            <a:r>
              <a:rPr lang="en-AU" b="0" i="1" dirty="0">
                <a:solidFill>
                  <a:srgbClr val="333333"/>
                </a:solidFill>
                <a:effectLst/>
                <a:latin typeface="Founders Grotesk Light" panose="020B0303030202060203" pitchFamily="34" charset="0"/>
              </a:rPr>
              <a:t>“Data from community showcases experience of people in that community. It can tell us why something is happening and how it affects individuals and community groups.  Communities need both to design and drive community-led solutions.” </a:t>
            </a:r>
            <a:r>
              <a:rPr lang="en-AU" b="0" i="0" dirty="0">
                <a:solidFill>
                  <a:srgbClr val="333333"/>
                </a:solidFill>
                <a:effectLst/>
                <a:latin typeface="Founders Grotesk Light" panose="020B0303030202060203" pitchFamily="34" charset="0"/>
              </a:rPr>
              <a:t>– </a:t>
            </a:r>
            <a:r>
              <a:rPr lang="en-AU" b="1" i="0" dirty="0">
                <a:solidFill>
                  <a:srgbClr val="333333"/>
                </a:solidFill>
                <a:effectLst/>
                <a:latin typeface="Founders Grotesk Light" panose="020B0303030202060203" pitchFamily="34" charset="0"/>
              </a:rPr>
              <a:t>Ashlee Wone, Director of Policy &amp; Impact. JR NSW</a:t>
            </a:r>
            <a:endParaRPr lang="en-AU" b="0" i="0" dirty="0">
              <a:solidFill>
                <a:srgbClr val="333333"/>
              </a:solidFill>
              <a:effectLst/>
              <a:latin typeface="Founders Grotesk Light" panose="020B0303030202060203" pitchFamily="34" charset="0"/>
            </a:endParaRPr>
          </a:p>
        </p:txBody>
      </p:sp>
    </p:spTree>
    <p:extLst>
      <p:ext uri="{BB962C8B-B14F-4D97-AF65-F5344CB8AC3E}">
        <p14:creationId xmlns:p14="http://schemas.microsoft.com/office/powerpoint/2010/main" val="324628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AutoShape 12" descr="Phase01_sml">
            <a:extLst>
              <a:ext uri="{FF2B5EF4-FFF2-40B4-BE49-F238E27FC236}">
                <a16:creationId xmlns:a16="http://schemas.microsoft.com/office/drawing/2014/main" id="{69CEF533-7668-5BAE-D015-A2A7FE09417F}"/>
              </a:ext>
            </a:extLst>
          </p:cNvPr>
          <p:cNvSpPr>
            <a:spLocks noChangeAspect="1" noChangeArrowheads="1"/>
          </p:cNvSpPr>
          <p:nvPr/>
        </p:nvSpPr>
        <p:spPr bwMode="auto">
          <a:xfrm>
            <a:off x="3693111" y="3276599"/>
            <a:ext cx="2555289" cy="25552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Title 2">
            <a:extLst>
              <a:ext uri="{FF2B5EF4-FFF2-40B4-BE49-F238E27FC236}">
                <a16:creationId xmlns:a16="http://schemas.microsoft.com/office/drawing/2014/main" id="{3082DD51-15E7-41CD-D3A1-978A8452B700}"/>
              </a:ext>
            </a:extLst>
          </p:cNvPr>
          <p:cNvSpPr>
            <a:spLocks noGrp="1"/>
          </p:cNvSpPr>
          <p:nvPr>
            <p:ph type="title"/>
          </p:nvPr>
        </p:nvSpPr>
        <p:spPr/>
        <p:txBody>
          <a:bodyPr>
            <a:normAutofit/>
          </a:bodyPr>
          <a:lstStyle/>
          <a:p>
            <a:pPr algn="ctr"/>
            <a:r>
              <a:rPr lang="en-US" sz="3600" dirty="0">
                <a:latin typeface="Founders Grotesk Bold" panose="020B0803030202060203" pitchFamily="34" charset="0"/>
              </a:rPr>
              <a:t>CONTACT US</a:t>
            </a:r>
            <a:endParaRPr lang="en-AU" sz="3600" dirty="0">
              <a:latin typeface="Founders Grotesk Bold" panose="020B0803030202060203" pitchFamily="34" charset="0"/>
            </a:endParaRPr>
          </a:p>
        </p:txBody>
      </p:sp>
      <p:sp>
        <p:nvSpPr>
          <p:cNvPr id="6" name="TextBox 5">
            <a:extLst>
              <a:ext uri="{FF2B5EF4-FFF2-40B4-BE49-F238E27FC236}">
                <a16:creationId xmlns:a16="http://schemas.microsoft.com/office/drawing/2014/main" id="{50E09122-5E9D-A0FD-8137-617F7127C438}"/>
              </a:ext>
            </a:extLst>
          </p:cNvPr>
          <p:cNvSpPr txBox="1"/>
          <p:nvPr/>
        </p:nvSpPr>
        <p:spPr>
          <a:xfrm>
            <a:off x="1278384" y="2361460"/>
            <a:ext cx="9789347" cy="3877985"/>
          </a:xfrm>
          <a:prstGeom prst="rect">
            <a:avLst/>
          </a:prstGeom>
          <a:noFill/>
        </p:spPr>
        <p:txBody>
          <a:bodyPr wrap="none" rtlCol="0">
            <a:spAutoFit/>
          </a:bodyPr>
          <a:lstStyle/>
          <a:p>
            <a:r>
              <a:rPr lang="en-US" sz="2400" b="1" dirty="0">
                <a:latin typeface="Founders Grotesk Light" panose="020B0303030202060203" pitchFamily="34" charset="0"/>
              </a:rPr>
              <a:t>WEBSITE: www.justreinvest.org.au</a:t>
            </a:r>
          </a:p>
          <a:p>
            <a:endParaRPr lang="en-US" sz="2400" b="1" dirty="0">
              <a:latin typeface="Founders Grotesk Light" panose="020B0303030202060203" pitchFamily="34" charset="0"/>
            </a:endParaRPr>
          </a:p>
          <a:p>
            <a:r>
              <a:rPr lang="en-US" sz="2400" b="1" dirty="0">
                <a:latin typeface="Founders Grotesk Light" panose="020B0303030202060203" pitchFamily="34" charset="0"/>
              </a:rPr>
              <a:t>GENERAL ENQUIRIES: </a:t>
            </a:r>
            <a:r>
              <a:rPr lang="en-US" dirty="0">
                <a:latin typeface="Founders Grotesk Light" panose="020B0303030202060203" pitchFamily="34" charset="0"/>
                <a:hlinkClick r:id="rId3"/>
              </a:rPr>
              <a:t>info@justreinvest.org.au</a:t>
            </a:r>
            <a:endParaRPr lang="en-US" dirty="0">
              <a:latin typeface="Founders Grotesk Light" panose="020B0303030202060203" pitchFamily="34" charset="0"/>
            </a:endParaRPr>
          </a:p>
          <a:p>
            <a:endParaRPr lang="en-US" sz="2400" b="1" dirty="0">
              <a:latin typeface="Founders Grotesk Light" panose="020B0303030202060203" pitchFamily="34" charset="0"/>
            </a:endParaRPr>
          </a:p>
          <a:p>
            <a:r>
              <a:rPr lang="en-US" sz="2400" b="1" dirty="0">
                <a:latin typeface="Founders Grotesk Light" panose="020B0303030202060203" pitchFamily="34" charset="0"/>
              </a:rPr>
              <a:t>HR ENQUIRIES: </a:t>
            </a:r>
            <a:r>
              <a:rPr lang="en-US" dirty="0">
                <a:latin typeface="Founders Grotesk Light" panose="020B0303030202060203" pitchFamily="34" charset="0"/>
                <a:hlinkClick r:id="rId4"/>
              </a:rPr>
              <a:t>hr@justreinvest.org.au</a:t>
            </a:r>
            <a:endParaRPr lang="en-US" dirty="0">
              <a:latin typeface="Founders Grotesk Light" panose="020B0303030202060203" pitchFamily="34" charset="0"/>
            </a:endParaRPr>
          </a:p>
          <a:p>
            <a:endParaRPr lang="en-US" sz="2400" b="1" dirty="0">
              <a:latin typeface="Founders Grotesk Light" panose="020B0303030202060203" pitchFamily="34" charset="0"/>
            </a:endParaRPr>
          </a:p>
          <a:p>
            <a:r>
              <a:rPr lang="en-US" sz="2400" b="1" dirty="0">
                <a:latin typeface="Founders Grotesk Light" panose="020B0303030202060203" pitchFamily="34" charset="0"/>
              </a:rPr>
              <a:t>COMMUNITY ENQUIRIES: </a:t>
            </a:r>
            <a:r>
              <a:rPr lang="en-US" dirty="0">
                <a:latin typeface="Founders Grotesk Light" panose="020B0303030202060203" pitchFamily="34" charset="0"/>
              </a:rPr>
              <a:t>Ashlee Wone, Director Policy &amp; Impact, </a:t>
            </a:r>
            <a:r>
              <a:rPr lang="en-US" dirty="0">
                <a:latin typeface="Founders Grotesk Light" panose="020B0303030202060203" pitchFamily="34" charset="0"/>
                <a:hlinkClick r:id="rId5"/>
              </a:rPr>
              <a:t>ashlee@justreinvest.org.au</a:t>
            </a:r>
            <a:endParaRPr lang="en-US" dirty="0">
              <a:latin typeface="Founders Grotesk Light" panose="020B0303030202060203" pitchFamily="34" charset="0"/>
            </a:endParaRPr>
          </a:p>
          <a:p>
            <a:endParaRPr lang="en-US" dirty="0">
              <a:latin typeface="Founders Grotesk Light" panose="020B0303030202060203" pitchFamily="34" charset="0"/>
            </a:endParaRPr>
          </a:p>
          <a:p>
            <a:r>
              <a:rPr lang="en-US" sz="2400" b="1" dirty="0">
                <a:latin typeface="Founders Grotesk Light" panose="020B0303030202060203" pitchFamily="34" charset="0"/>
              </a:rPr>
              <a:t>MEDIA ENQUIRIES: </a:t>
            </a:r>
            <a:r>
              <a:rPr lang="en-US" dirty="0">
                <a:latin typeface="Founders Grotesk Light" panose="020B0303030202060203" pitchFamily="34" charset="0"/>
              </a:rPr>
              <a:t>James Nichols, Communications Manager, </a:t>
            </a:r>
            <a:r>
              <a:rPr lang="en-US" dirty="0">
                <a:latin typeface="Founders Grotesk Light" panose="020B0303030202060203" pitchFamily="34" charset="0"/>
                <a:hlinkClick r:id="rId6"/>
              </a:rPr>
              <a:t>james@justreinvest.org.au</a:t>
            </a:r>
            <a:endParaRPr lang="en-US" dirty="0">
              <a:latin typeface="Founders Grotesk Light" panose="020B0303030202060203" pitchFamily="34" charset="0"/>
            </a:endParaRPr>
          </a:p>
          <a:p>
            <a:endParaRPr lang="en-US" dirty="0">
              <a:latin typeface="Founders Grotesk Light" panose="020B0303030202060203" pitchFamily="34" charset="0"/>
            </a:endParaRPr>
          </a:p>
          <a:p>
            <a:endParaRPr lang="en-AU" dirty="0">
              <a:latin typeface="Founders Grotesk Light" panose="020B0303030202060203" pitchFamily="34" charset="0"/>
            </a:endParaRPr>
          </a:p>
        </p:txBody>
      </p:sp>
    </p:spTree>
    <p:extLst>
      <p:ext uri="{BB962C8B-B14F-4D97-AF65-F5344CB8AC3E}">
        <p14:creationId xmlns:p14="http://schemas.microsoft.com/office/powerpoint/2010/main" val="282661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631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0FBCDB-043E-DA97-0117-24E219B299B8}"/>
              </a:ext>
            </a:extLst>
          </p:cNvPr>
          <p:cNvSpPr>
            <a:spLocks noGrp="1"/>
          </p:cNvSpPr>
          <p:nvPr>
            <p:ph idx="1"/>
          </p:nvPr>
        </p:nvSpPr>
        <p:spPr>
          <a:xfrm>
            <a:off x="838200" y="2254266"/>
            <a:ext cx="2726093" cy="3082843"/>
          </a:xfrm>
        </p:spPr>
        <p:txBody>
          <a:bodyPr>
            <a:normAutofit fontScale="70000" lnSpcReduction="20000"/>
          </a:bodyPr>
          <a:lstStyle/>
          <a:p>
            <a:pPr marL="0" indent="0">
              <a:buNone/>
            </a:pPr>
            <a:r>
              <a:rPr lang="en-US" dirty="0">
                <a:latin typeface="Founders Grotesk Light" panose="020B0303030202060203" pitchFamily="34" charset="0"/>
              </a:rPr>
              <a:t>The JR NSW framework includes the following principles:</a:t>
            </a:r>
          </a:p>
          <a:p>
            <a:pPr marL="0" indent="0">
              <a:buNone/>
            </a:pPr>
            <a:endParaRPr lang="en-US" dirty="0">
              <a:latin typeface="Founders Grotesk Light" panose="020B0303030202060203" pitchFamily="34" charset="0"/>
            </a:endParaRPr>
          </a:p>
          <a:p>
            <a:r>
              <a:rPr lang="en-US" dirty="0">
                <a:latin typeface="Founders Grotesk Light" panose="020B0303030202060203" pitchFamily="34" charset="0"/>
              </a:rPr>
              <a:t>Placed based</a:t>
            </a:r>
          </a:p>
          <a:p>
            <a:r>
              <a:rPr lang="en-US" dirty="0">
                <a:latin typeface="Founders Grotesk Light" panose="020B0303030202060203" pitchFamily="34" charset="0"/>
              </a:rPr>
              <a:t>Community led</a:t>
            </a:r>
          </a:p>
          <a:p>
            <a:r>
              <a:rPr lang="en-US" dirty="0">
                <a:latin typeface="Founders Grotesk Light" panose="020B0303030202060203" pitchFamily="34" charset="0"/>
              </a:rPr>
              <a:t>Data driven</a:t>
            </a:r>
          </a:p>
          <a:p>
            <a:r>
              <a:rPr lang="en-US" dirty="0">
                <a:latin typeface="Founders Grotesk Light" panose="020B0303030202060203" pitchFamily="34" charset="0"/>
              </a:rPr>
              <a:t>Strategic partnerships</a:t>
            </a:r>
          </a:p>
          <a:p>
            <a:r>
              <a:rPr lang="en-US" dirty="0">
                <a:latin typeface="Founders Grotesk Light" panose="020B0303030202060203" pitchFamily="34" charset="0"/>
              </a:rPr>
              <a:t>Resource transfer</a:t>
            </a:r>
          </a:p>
          <a:p>
            <a:endParaRPr lang="en-AU" dirty="0">
              <a:latin typeface="Founders Grotesk Light" panose="020B0303030202060203" pitchFamily="34" charset="0"/>
            </a:endParaRPr>
          </a:p>
        </p:txBody>
      </p:sp>
      <p:sp>
        <p:nvSpPr>
          <p:cNvPr id="5" name="Title 4">
            <a:extLst>
              <a:ext uri="{FF2B5EF4-FFF2-40B4-BE49-F238E27FC236}">
                <a16:creationId xmlns:a16="http://schemas.microsoft.com/office/drawing/2014/main" id="{09A9F51F-7604-0407-3F75-AB2D67E33526}"/>
              </a:ext>
            </a:extLst>
          </p:cNvPr>
          <p:cNvSpPr>
            <a:spLocks noGrp="1"/>
          </p:cNvSpPr>
          <p:nvPr>
            <p:ph type="title"/>
          </p:nvPr>
        </p:nvSpPr>
        <p:spPr/>
        <p:txBody>
          <a:bodyPr>
            <a:normAutofit/>
          </a:bodyPr>
          <a:lstStyle/>
          <a:p>
            <a:pPr algn="ctr"/>
            <a:r>
              <a:rPr lang="en-US" sz="3600" dirty="0">
                <a:latin typeface="Founders Grotesk Bold" panose="020B0803030202060203" pitchFamily="34" charset="0"/>
              </a:rPr>
              <a:t>THE JR FRAMEWORK</a:t>
            </a:r>
            <a:endParaRPr lang="en-AU" sz="3600" dirty="0">
              <a:latin typeface="Founders Grotesk Bold" panose="020B0803030202060203" pitchFamily="34" charset="0"/>
            </a:endParaRPr>
          </a:p>
        </p:txBody>
      </p:sp>
      <p:pic>
        <p:nvPicPr>
          <p:cNvPr id="4" name="Picture 3">
            <a:extLst>
              <a:ext uri="{FF2B5EF4-FFF2-40B4-BE49-F238E27FC236}">
                <a16:creationId xmlns:a16="http://schemas.microsoft.com/office/drawing/2014/main" id="{3907A4F1-190C-E83D-18AA-C6BB8FD7F6CF}"/>
              </a:ext>
            </a:extLst>
          </p:cNvPr>
          <p:cNvPicPr>
            <a:picLocks noChangeAspect="1"/>
          </p:cNvPicPr>
          <p:nvPr/>
        </p:nvPicPr>
        <p:blipFill>
          <a:blip r:embed="rId3"/>
          <a:stretch>
            <a:fillRect/>
          </a:stretch>
        </p:blipFill>
        <p:spPr>
          <a:xfrm>
            <a:off x="3844213" y="1302722"/>
            <a:ext cx="7343192" cy="5507394"/>
          </a:xfrm>
          <a:prstGeom prst="rect">
            <a:avLst/>
          </a:prstGeom>
        </p:spPr>
      </p:pic>
    </p:spTree>
    <p:extLst>
      <p:ext uri="{BB962C8B-B14F-4D97-AF65-F5344CB8AC3E}">
        <p14:creationId xmlns:p14="http://schemas.microsoft.com/office/powerpoint/2010/main" val="1868854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0FBCDB-043E-DA97-0117-24E219B299B8}"/>
              </a:ext>
            </a:extLst>
          </p:cNvPr>
          <p:cNvSpPr>
            <a:spLocks noGrp="1"/>
          </p:cNvSpPr>
          <p:nvPr>
            <p:ph idx="1"/>
          </p:nvPr>
        </p:nvSpPr>
        <p:spPr/>
        <p:txBody>
          <a:bodyPr>
            <a:normAutofit fontScale="92500" lnSpcReduction="20000"/>
          </a:bodyPr>
          <a:lstStyle/>
          <a:p>
            <a:r>
              <a:rPr lang="en-AU" b="0" i="0" dirty="0">
                <a:solidFill>
                  <a:srgbClr val="333333"/>
                </a:solidFill>
                <a:effectLst/>
                <a:latin typeface="Founders Grotesk Light" panose="020B0303030202060203" pitchFamily="34" charset="0"/>
              </a:rPr>
              <a:t>Our goal is to reduce Aboriginal People’s interactions with the criminal justice system.</a:t>
            </a:r>
          </a:p>
          <a:p>
            <a:r>
              <a:rPr lang="en-AU" dirty="0">
                <a:solidFill>
                  <a:srgbClr val="333333"/>
                </a:solidFill>
                <a:latin typeface="Founders Grotesk Light" panose="020B0303030202060203" pitchFamily="34" charset="0"/>
              </a:rPr>
              <a:t>Our approach is </a:t>
            </a:r>
            <a:r>
              <a:rPr lang="en-AU" b="0" i="0" dirty="0">
                <a:solidFill>
                  <a:srgbClr val="333333"/>
                </a:solidFill>
                <a:effectLst/>
                <a:latin typeface="Founders Grotesk Light" panose="020B0303030202060203" pitchFamily="34" charset="0"/>
              </a:rPr>
              <a:t>through both community-led initiatives and state-wide policy and legislative reform, </a:t>
            </a:r>
            <a:r>
              <a:rPr lang="en-AU" dirty="0">
                <a:solidFill>
                  <a:srgbClr val="333333"/>
                </a:solidFill>
                <a:latin typeface="Founders Grotesk Light" panose="020B0303030202060203" pitchFamily="34" charset="0"/>
              </a:rPr>
              <a:t>transferring</a:t>
            </a:r>
            <a:r>
              <a:rPr lang="en-AU" b="0" i="0" dirty="0">
                <a:solidFill>
                  <a:srgbClr val="333333"/>
                </a:solidFill>
                <a:effectLst/>
                <a:latin typeface="Founders Grotesk Light" panose="020B0303030202060203" pitchFamily="34" charset="0"/>
              </a:rPr>
              <a:t> resources away from systems that harm people, towards communities with high rates of contact with the justice system.</a:t>
            </a:r>
          </a:p>
          <a:p>
            <a:r>
              <a:rPr lang="en-AU" b="0" i="0" dirty="0">
                <a:solidFill>
                  <a:srgbClr val="333333"/>
                </a:solidFill>
                <a:effectLst/>
                <a:latin typeface="Founders Grotesk Light" panose="020B0303030202060203" pitchFamily="34" charset="0"/>
              </a:rPr>
              <a:t>We work alongside Aboriginal communities to support place-based, community-led and data driven approaches to inform local solutions, such as devising local ‘justice circuit-breakers’. </a:t>
            </a:r>
          </a:p>
          <a:p>
            <a:r>
              <a:rPr lang="en-AU" b="0" i="0" dirty="0">
                <a:solidFill>
                  <a:srgbClr val="333333"/>
                </a:solidFill>
                <a:effectLst/>
                <a:latin typeface="Founders Grotesk Light" panose="020B0303030202060203" pitchFamily="34" charset="0"/>
              </a:rPr>
              <a:t>Our place-based approach feeds into our broader policy and advocacy work to create levers </a:t>
            </a:r>
            <a:r>
              <a:rPr lang="en-AU" sz="2400" b="0" i="0" dirty="0">
                <a:solidFill>
                  <a:srgbClr val="333333"/>
                </a:solidFill>
                <a:effectLst/>
                <a:latin typeface="Founders Grotesk Light" panose="020B0303030202060203" pitchFamily="34" charset="0"/>
              </a:rPr>
              <a:t>for</a:t>
            </a:r>
            <a:r>
              <a:rPr lang="en-AU" b="0" i="0" dirty="0">
                <a:solidFill>
                  <a:srgbClr val="333333"/>
                </a:solidFill>
                <a:effectLst/>
                <a:latin typeface="Founders Grotesk Light" panose="020B0303030202060203" pitchFamily="34" charset="0"/>
              </a:rPr>
              <a:t> change. </a:t>
            </a:r>
          </a:p>
          <a:p>
            <a:r>
              <a:rPr lang="en-AU" b="0" i="0" dirty="0">
                <a:solidFill>
                  <a:srgbClr val="333333"/>
                </a:solidFill>
                <a:effectLst/>
                <a:latin typeface="Founders Grotesk Light" panose="020B0303030202060203" pitchFamily="34" charset="0"/>
              </a:rPr>
              <a:t>JR NSW brings together Aboriginal communities, government, agencies, philanthropic and private sector partners across political and cultural spectrums to leverage the justice reinvestment approach.</a:t>
            </a:r>
          </a:p>
          <a:p>
            <a:pPr marL="0" indent="0">
              <a:buNone/>
            </a:pPr>
            <a:endParaRPr lang="en-AU" dirty="0">
              <a:latin typeface="Founders Grotesk Light" panose="020B0303030202060203" pitchFamily="34" charset="0"/>
            </a:endParaRPr>
          </a:p>
        </p:txBody>
      </p:sp>
      <p:sp>
        <p:nvSpPr>
          <p:cNvPr id="5" name="Title 4">
            <a:extLst>
              <a:ext uri="{FF2B5EF4-FFF2-40B4-BE49-F238E27FC236}">
                <a16:creationId xmlns:a16="http://schemas.microsoft.com/office/drawing/2014/main" id="{09A9F51F-7604-0407-3F75-AB2D67E33526}"/>
              </a:ext>
            </a:extLst>
          </p:cNvPr>
          <p:cNvSpPr>
            <a:spLocks noGrp="1"/>
          </p:cNvSpPr>
          <p:nvPr>
            <p:ph type="title"/>
          </p:nvPr>
        </p:nvSpPr>
        <p:spPr/>
        <p:txBody>
          <a:bodyPr>
            <a:normAutofit/>
          </a:bodyPr>
          <a:lstStyle/>
          <a:p>
            <a:pPr algn="ctr"/>
            <a:r>
              <a:rPr lang="en-US" sz="3600" dirty="0">
                <a:latin typeface="Founders Grotesk Bold" panose="020B0803030202060203" pitchFamily="34" charset="0"/>
              </a:rPr>
              <a:t>ROLE OF JUST REINVEST NSW</a:t>
            </a:r>
            <a:endParaRPr lang="en-AU" sz="3600" dirty="0">
              <a:latin typeface="Founders Grotesk Bold" panose="020B0803030202060203" pitchFamily="34" charset="0"/>
            </a:endParaRPr>
          </a:p>
        </p:txBody>
      </p:sp>
    </p:spTree>
    <p:extLst>
      <p:ext uri="{BB962C8B-B14F-4D97-AF65-F5344CB8AC3E}">
        <p14:creationId xmlns:p14="http://schemas.microsoft.com/office/powerpoint/2010/main" val="3057812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0FBCDB-043E-DA97-0117-24E219B299B8}"/>
              </a:ext>
            </a:extLst>
          </p:cNvPr>
          <p:cNvSpPr>
            <a:spLocks noGrp="1"/>
          </p:cNvSpPr>
          <p:nvPr>
            <p:ph idx="1"/>
          </p:nvPr>
        </p:nvSpPr>
        <p:spPr>
          <a:xfrm>
            <a:off x="466531" y="1825625"/>
            <a:ext cx="6023046" cy="4351338"/>
          </a:xfrm>
        </p:spPr>
        <p:txBody>
          <a:bodyPr>
            <a:normAutofit/>
          </a:bodyPr>
          <a:lstStyle/>
          <a:p>
            <a:pPr marL="0" indent="0" algn="l">
              <a:buNone/>
            </a:pPr>
            <a:r>
              <a:rPr lang="en-AU" b="0" i="0" dirty="0">
                <a:solidFill>
                  <a:srgbClr val="333333"/>
                </a:solidFill>
                <a:effectLst/>
                <a:latin typeface="Founders Grotesk Light" panose="020B0303030202060203" pitchFamily="34" charset="0"/>
              </a:rPr>
              <a:t>Resources are placed in the hands of the community, funding local backbone teams, capability building and governance support, alongside strategic assistance from a supporting body. </a:t>
            </a:r>
          </a:p>
          <a:p>
            <a:pPr marL="0" indent="0">
              <a:buNone/>
            </a:pPr>
            <a:endParaRPr lang="en-AU" dirty="0">
              <a:latin typeface="Founders Grotesk Light" panose="020B0303030202060203" pitchFamily="34" charset="0"/>
            </a:endParaRPr>
          </a:p>
        </p:txBody>
      </p:sp>
      <p:sp>
        <p:nvSpPr>
          <p:cNvPr id="4" name="Title 4">
            <a:extLst>
              <a:ext uri="{FF2B5EF4-FFF2-40B4-BE49-F238E27FC236}">
                <a16:creationId xmlns:a16="http://schemas.microsoft.com/office/drawing/2014/main" id="{C573DB93-E2ED-F36C-7A50-8C975694E1DE}"/>
              </a:ext>
            </a:extLst>
          </p:cNvPr>
          <p:cNvSpPr>
            <a:spLocks noGrp="1"/>
          </p:cNvSpPr>
          <p:nvPr>
            <p:ph type="title"/>
          </p:nvPr>
        </p:nvSpPr>
        <p:spPr>
          <a:xfrm>
            <a:off x="1464815" y="365125"/>
            <a:ext cx="8664605" cy="1325563"/>
          </a:xfrm>
        </p:spPr>
        <p:txBody>
          <a:bodyPr>
            <a:normAutofit/>
          </a:bodyPr>
          <a:lstStyle/>
          <a:p>
            <a:pPr algn="ctr"/>
            <a:r>
              <a:rPr lang="en-US" sz="3600" dirty="0">
                <a:latin typeface="Founders Grotesk Bold" panose="020B0803030202060203" pitchFamily="34" charset="0"/>
              </a:rPr>
              <a:t>ROLE OF JUST REINVEST NSW</a:t>
            </a:r>
            <a:endParaRPr lang="en-AU" sz="3600" dirty="0">
              <a:latin typeface="Founders Grotesk Bold" panose="020B0803030202060203" pitchFamily="34" charset="0"/>
            </a:endParaRPr>
          </a:p>
        </p:txBody>
      </p:sp>
      <p:pic>
        <p:nvPicPr>
          <p:cNvPr id="2052" name="Picture 4">
            <a:extLst>
              <a:ext uri="{FF2B5EF4-FFF2-40B4-BE49-F238E27FC236}">
                <a16:creationId xmlns:a16="http://schemas.microsoft.com/office/drawing/2014/main" id="{89E2ACD3-35D0-15E8-12FD-9DE5222C27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6935" y="1690688"/>
            <a:ext cx="4230765" cy="4061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870779"/>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A9F51F-7604-0407-3F75-AB2D67E33526}"/>
              </a:ext>
            </a:extLst>
          </p:cNvPr>
          <p:cNvSpPr>
            <a:spLocks noGrp="1"/>
          </p:cNvSpPr>
          <p:nvPr>
            <p:ph type="title"/>
          </p:nvPr>
        </p:nvSpPr>
        <p:spPr/>
        <p:txBody>
          <a:bodyPr>
            <a:normAutofit/>
          </a:bodyPr>
          <a:lstStyle/>
          <a:p>
            <a:pPr algn="ctr"/>
            <a:r>
              <a:rPr lang="en-AU" sz="3600" b="1" i="0" cap="all" dirty="0">
                <a:solidFill>
                  <a:srgbClr val="333333"/>
                </a:solidFill>
                <a:effectLst/>
                <a:latin typeface="Founders Grotesk Bold" panose="020B0803030202060203" pitchFamily="34" charset="0"/>
              </a:rPr>
              <a:t>HOW WE OPERATE</a:t>
            </a:r>
            <a:br>
              <a:rPr lang="en-AU" sz="3600" b="1" i="0" cap="all" dirty="0">
                <a:solidFill>
                  <a:srgbClr val="333333"/>
                </a:solidFill>
                <a:effectLst/>
                <a:latin typeface="Founders Grotesk Bold" panose="020B0803030202060203" pitchFamily="34" charset="0"/>
              </a:rPr>
            </a:br>
            <a:endParaRPr lang="en-AU" sz="3600" dirty="0">
              <a:latin typeface="Founders Grotesk Bold" panose="020B0803030202060203" pitchFamily="34" charset="0"/>
            </a:endParaRPr>
          </a:p>
        </p:txBody>
      </p:sp>
      <p:sp>
        <p:nvSpPr>
          <p:cNvPr id="12" name="AutoShape 12" descr="Phase01_sml">
            <a:extLst>
              <a:ext uri="{FF2B5EF4-FFF2-40B4-BE49-F238E27FC236}">
                <a16:creationId xmlns:a16="http://schemas.microsoft.com/office/drawing/2014/main" id="{69CEF533-7668-5BAE-D015-A2A7FE09417F}"/>
              </a:ext>
            </a:extLst>
          </p:cNvPr>
          <p:cNvSpPr>
            <a:spLocks noChangeAspect="1" noChangeArrowheads="1"/>
          </p:cNvSpPr>
          <p:nvPr/>
        </p:nvSpPr>
        <p:spPr bwMode="auto">
          <a:xfrm>
            <a:off x="3693111" y="3276599"/>
            <a:ext cx="2555289" cy="25552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062" name="Picture 14">
            <a:extLst>
              <a:ext uri="{FF2B5EF4-FFF2-40B4-BE49-F238E27FC236}">
                <a16:creationId xmlns:a16="http://schemas.microsoft.com/office/drawing/2014/main" id="{3FD2BD36-8D0F-F542-5E97-82741BE6BD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787" y="2571750"/>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a:extLst>
              <a:ext uri="{FF2B5EF4-FFF2-40B4-BE49-F238E27FC236}">
                <a16:creationId xmlns:a16="http://schemas.microsoft.com/office/drawing/2014/main" id="{709B25AB-9A94-4E0B-D0CD-1325EF1408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158" y="2686661"/>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a:extLst>
              <a:ext uri="{FF2B5EF4-FFF2-40B4-BE49-F238E27FC236}">
                <a16:creationId xmlns:a16="http://schemas.microsoft.com/office/drawing/2014/main" id="{F8FC5FEE-1821-FB26-EC9C-7821F6C1E4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7778" y="2561208"/>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a:extLst>
              <a:ext uri="{FF2B5EF4-FFF2-40B4-BE49-F238E27FC236}">
                <a16:creationId xmlns:a16="http://schemas.microsoft.com/office/drawing/2014/main" id="{3A636575-E8A4-2B87-47B5-ABCCCEBF20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3602" y="2561208"/>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a:extLst>
              <a:ext uri="{FF2B5EF4-FFF2-40B4-BE49-F238E27FC236}">
                <a16:creationId xmlns:a16="http://schemas.microsoft.com/office/drawing/2014/main" id="{6AF08291-9AEE-1D99-D7BF-1BD7A18521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63100" y="2686293"/>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7FB9B5D-28D7-91AF-151E-D358B69E8D23}"/>
              </a:ext>
            </a:extLst>
          </p:cNvPr>
          <p:cNvSpPr txBox="1"/>
          <p:nvPr/>
        </p:nvSpPr>
        <p:spPr>
          <a:xfrm>
            <a:off x="614787" y="4514350"/>
            <a:ext cx="1437243" cy="1354217"/>
          </a:xfrm>
          <a:prstGeom prst="rect">
            <a:avLst/>
          </a:prstGeom>
          <a:noFill/>
        </p:spPr>
        <p:txBody>
          <a:bodyPr wrap="square">
            <a:spAutoFit/>
          </a:bodyPr>
          <a:lstStyle/>
          <a:p>
            <a:pPr algn="l" fontAlgn="base"/>
            <a:r>
              <a:rPr lang="en-AU" b="1" i="0" dirty="0">
                <a:solidFill>
                  <a:srgbClr val="FFC000"/>
                </a:solidFill>
                <a:effectLst/>
                <a:latin typeface="founders_groteskbold"/>
              </a:rPr>
              <a:t>PHASE 1</a:t>
            </a:r>
            <a:endParaRPr lang="en-AU" b="0" i="0" dirty="0">
              <a:solidFill>
                <a:srgbClr val="292A2C"/>
              </a:solidFill>
              <a:effectLst/>
              <a:latin typeface="inherit"/>
            </a:endParaRPr>
          </a:p>
          <a:p>
            <a:pPr algn="l" fontAlgn="base"/>
            <a:r>
              <a:rPr lang="en-AU" sz="1600" b="0" i="0" dirty="0">
                <a:solidFill>
                  <a:srgbClr val="292A2C"/>
                </a:solidFill>
                <a:effectLst/>
                <a:latin typeface="founders_grotesklight"/>
              </a:rPr>
              <a:t>Site exploration and engagement</a:t>
            </a:r>
            <a:endParaRPr lang="en-AU" sz="1600" b="0" i="0" dirty="0">
              <a:solidFill>
                <a:srgbClr val="292A2C"/>
              </a:solidFill>
              <a:effectLst/>
              <a:latin typeface="inherit"/>
            </a:endParaRPr>
          </a:p>
        </p:txBody>
      </p:sp>
      <p:sp>
        <p:nvSpPr>
          <p:cNvPr id="16" name="TextBox 15">
            <a:extLst>
              <a:ext uri="{FF2B5EF4-FFF2-40B4-BE49-F238E27FC236}">
                <a16:creationId xmlns:a16="http://schemas.microsoft.com/office/drawing/2014/main" id="{2E5DFACC-33D0-20BE-489A-3F0EE945E60C}"/>
              </a:ext>
            </a:extLst>
          </p:cNvPr>
          <p:cNvSpPr txBox="1"/>
          <p:nvPr/>
        </p:nvSpPr>
        <p:spPr>
          <a:xfrm>
            <a:off x="2811216" y="4509966"/>
            <a:ext cx="1905000" cy="2400657"/>
          </a:xfrm>
          <a:prstGeom prst="rect">
            <a:avLst/>
          </a:prstGeom>
          <a:noFill/>
        </p:spPr>
        <p:txBody>
          <a:bodyPr wrap="square">
            <a:spAutoFit/>
          </a:bodyPr>
          <a:lstStyle/>
          <a:p>
            <a:pPr algn="l" fontAlgn="base"/>
            <a:r>
              <a:rPr lang="en-AU" b="1" i="0" dirty="0">
                <a:solidFill>
                  <a:srgbClr val="FFC000"/>
                </a:solidFill>
                <a:effectLst/>
                <a:latin typeface="founders_groteskbold"/>
              </a:rPr>
              <a:t>PHASE 2</a:t>
            </a:r>
            <a:endParaRPr lang="en-AU" b="0" i="0" dirty="0">
              <a:solidFill>
                <a:srgbClr val="292A2C"/>
              </a:solidFill>
              <a:effectLst/>
              <a:latin typeface="inherit"/>
            </a:endParaRPr>
          </a:p>
          <a:p>
            <a:pPr algn="l" fontAlgn="base"/>
            <a:r>
              <a:rPr lang="en-AU" sz="1600" b="0" i="0" dirty="0">
                <a:solidFill>
                  <a:srgbClr val="292A2C"/>
                </a:solidFill>
                <a:effectLst/>
                <a:latin typeface="founders_grotesklight"/>
              </a:rPr>
              <a:t>Community engagement, data collection and identification of justice circuit breakers</a:t>
            </a:r>
            <a:endParaRPr lang="en-AU" sz="1600" b="0" i="0" dirty="0">
              <a:solidFill>
                <a:srgbClr val="292A2C"/>
              </a:solidFill>
              <a:effectLst/>
              <a:latin typeface="inherit"/>
            </a:endParaRPr>
          </a:p>
          <a:p>
            <a:br>
              <a:rPr lang="en-AU" b="0" i="0" dirty="0">
                <a:solidFill>
                  <a:srgbClr val="292A2C"/>
                </a:solidFill>
                <a:effectLst/>
                <a:latin typeface="Open Sans" panose="020B0606030504020204" pitchFamily="34" charset="0"/>
              </a:rPr>
            </a:br>
            <a:endParaRPr lang="en-AU" dirty="0"/>
          </a:p>
        </p:txBody>
      </p:sp>
      <p:sp>
        <p:nvSpPr>
          <p:cNvPr id="18" name="TextBox 17">
            <a:extLst>
              <a:ext uri="{FF2B5EF4-FFF2-40B4-BE49-F238E27FC236}">
                <a16:creationId xmlns:a16="http://schemas.microsoft.com/office/drawing/2014/main" id="{E68F5BBA-BD63-5F68-8B0C-E6992F0F6E11}"/>
              </a:ext>
            </a:extLst>
          </p:cNvPr>
          <p:cNvSpPr txBox="1"/>
          <p:nvPr/>
        </p:nvSpPr>
        <p:spPr>
          <a:xfrm>
            <a:off x="5602863" y="4563489"/>
            <a:ext cx="1714500" cy="1107996"/>
          </a:xfrm>
          <a:prstGeom prst="rect">
            <a:avLst/>
          </a:prstGeom>
          <a:noFill/>
        </p:spPr>
        <p:txBody>
          <a:bodyPr wrap="square">
            <a:spAutoFit/>
          </a:bodyPr>
          <a:lstStyle/>
          <a:p>
            <a:pPr algn="l" fontAlgn="base"/>
            <a:r>
              <a:rPr lang="en-AU" b="1" i="0" dirty="0">
                <a:solidFill>
                  <a:srgbClr val="FFC000"/>
                </a:solidFill>
                <a:effectLst/>
                <a:latin typeface="founders_groteskbold"/>
              </a:rPr>
              <a:t>PHASE 3</a:t>
            </a:r>
            <a:endParaRPr lang="en-AU" b="0" i="0" dirty="0">
              <a:solidFill>
                <a:srgbClr val="292A2C"/>
              </a:solidFill>
              <a:effectLst/>
              <a:latin typeface="inherit"/>
            </a:endParaRPr>
          </a:p>
          <a:p>
            <a:pPr algn="l" fontAlgn="base"/>
            <a:r>
              <a:rPr lang="en-AU" sz="1600" b="0" i="0" dirty="0">
                <a:solidFill>
                  <a:srgbClr val="292A2C"/>
                </a:solidFill>
                <a:effectLst/>
                <a:latin typeface="founders_grotesklight"/>
              </a:rPr>
              <a:t>Development of community strategy</a:t>
            </a:r>
            <a:endParaRPr lang="en-AU" sz="1600" b="0" i="0" dirty="0">
              <a:solidFill>
                <a:srgbClr val="292A2C"/>
              </a:solidFill>
              <a:effectLst/>
              <a:latin typeface="inherit"/>
            </a:endParaRPr>
          </a:p>
        </p:txBody>
      </p:sp>
      <p:sp>
        <p:nvSpPr>
          <p:cNvPr id="20" name="TextBox 19">
            <a:extLst>
              <a:ext uri="{FF2B5EF4-FFF2-40B4-BE49-F238E27FC236}">
                <a16:creationId xmlns:a16="http://schemas.microsoft.com/office/drawing/2014/main" id="{26F85A3A-CD4C-C8F0-6E20-BE695E1E1939}"/>
              </a:ext>
            </a:extLst>
          </p:cNvPr>
          <p:cNvSpPr txBox="1"/>
          <p:nvPr/>
        </p:nvSpPr>
        <p:spPr>
          <a:xfrm>
            <a:off x="7555069" y="4572368"/>
            <a:ext cx="1571566" cy="1107996"/>
          </a:xfrm>
          <a:prstGeom prst="rect">
            <a:avLst/>
          </a:prstGeom>
          <a:noFill/>
        </p:spPr>
        <p:txBody>
          <a:bodyPr wrap="square">
            <a:spAutoFit/>
          </a:bodyPr>
          <a:lstStyle/>
          <a:p>
            <a:pPr algn="l" fontAlgn="base"/>
            <a:r>
              <a:rPr lang="en-AU" b="1" i="0" dirty="0">
                <a:solidFill>
                  <a:srgbClr val="FFC000"/>
                </a:solidFill>
                <a:effectLst/>
                <a:latin typeface="founders_groteskbold"/>
              </a:rPr>
              <a:t>PHASE 4</a:t>
            </a:r>
            <a:endParaRPr lang="en-AU" b="0" i="0" dirty="0">
              <a:solidFill>
                <a:srgbClr val="292A2C"/>
              </a:solidFill>
              <a:effectLst/>
              <a:latin typeface="inherit"/>
            </a:endParaRPr>
          </a:p>
          <a:p>
            <a:pPr algn="l" fontAlgn="base"/>
            <a:r>
              <a:rPr lang="en-AU" sz="1600" b="0" i="0" dirty="0">
                <a:solidFill>
                  <a:srgbClr val="292A2C"/>
                </a:solidFill>
                <a:effectLst/>
                <a:latin typeface="founders_grotesklight"/>
              </a:rPr>
              <a:t>Implementation of community-led strategy</a:t>
            </a:r>
            <a:endParaRPr lang="en-AU" sz="1600" b="0" i="0" dirty="0">
              <a:solidFill>
                <a:srgbClr val="292A2C"/>
              </a:solidFill>
              <a:effectLst/>
              <a:latin typeface="inherit"/>
            </a:endParaRPr>
          </a:p>
        </p:txBody>
      </p:sp>
      <p:sp>
        <p:nvSpPr>
          <p:cNvPr id="22" name="TextBox 21">
            <a:extLst>
              <a:ext uri="{FF2B5EF4-FFF2-40B4-BE49-F238E27FC236}">
                <a16:creationId xmlns:a16="http://schemas.microsoft.com/office/drawing/2014/main" id="{47FF5353-C084-C50F-466C-DF88C40EA480}"/>
              </a:ext>
            </a:extLst>
          </p:cNvPr>
          <p:cNvSpPr txBox="1"/>
          <p:nvPr/>
        </p:nvSpPr>
        <p:spPr>
          <a:xfrm>
            <a:off x="9782234" y="4514350"/>
            <a:ext cx="1571566" cy="1600438"/>
          </a:xfrm>
          <a:prstGeom prst="rect">
            <a:avLst/>
          </a:prstGeom>
          <a:noFill/>
        </p:spPr>
        <p:txBody>
          <a:bodyPr wrap="square">
            <a:spAutoFit/>
          </a:bodyPr>
          <a:lstStyle/>
          <a:p>
            <a:pPr algn="l" fontAlgn="base"/>
            <a:r>
              <a:rPr lang="en-AU" b="1" i="0" dirty="0">
                <a:solidFill>
                  <a:srgbClr val="FFC000"/>
                </a:solidFill>
                <a:effectLst/>
                <a:latin typeface="founders_groteskbold"/>
              </a:rPr>
              <a:t>PHASE 5</a:t>
            </a:r>
            <a:endParaRPr lang="en-AU" b="0" i="0" dirty="0">
              <a:solidFill>
                <a:srgbClr val="292A2C"/>
              </a:solidFill>
              <a:effectLst/>
              <a:latin typeface="inherit"/>
            </a:endParaRPr>
          </a:p>
          <a:p>
            <a:pPr algn="l" fontAlgn="base"/>
            <a:r>
              <a:rPr lang="en-AU" sz="1600" b="0" i="0" dirty="0">
                <a:solidFill>
                  <a:srgbClr val="292A2C"/>
                </a:solidFill>
                <a:effectLst/>
                <a:latin typeface="founders_grotesklight"/>
              </a:rPr>
              <a:t>Incorporation with ongoing external support from JRNSW as required</a:t>
            </a:r>
            <a:endParaRPr lang="en-AU" sz="1600" b="0" i="0" dirty="0">
              <a:solidFill>
                <a:srgbClr val="292A2C"/>
              </a:solidFill>
              <a:effectLst/>
              <a:latin typeface="inherit"/>
            </a:endParaRPr>
          </a:p>
        </p:txBody>
      </p:sp>
      <p:sp>
        <p:nvSpPr>
          <p:cNvPr id="24" name="TextBox 23">
            <a:extLst>
              <a:ext uri="{FF2B5EF4-FFF2-40B4-BE49-F238E27FC236}">
                <a16:creationId xmlns:a16="http://schemas.microsoft.com/office/drawing/2014/main" id="{BEABD304-1C66-576A-F0B3-BD1ABB757BD6}"/>
              </a:ext>
            </a:extLst>
          </p:cNvPr>
          <p:cNvSpPr txBox="1"/>
          <p:nvPr/>
        </p:nvSpPr>
        <p:spPr>
          <a:xfrm>
            <a:off x="838200" y="1865325"/>
            <a:ext cx="8250218" cy="369332"/>
          </a:xfrm>
          <a:prstGeom prst="rect">
            <a:avLst/>
          </a:prstGeom>
          <a:noFill/>
        </p:spPr>
        <p:txBody>
          <a:bodyPr wrap="square">
            <a:spAutoFit/>
          </a:bodyPr>
          <a:lstStyle/>
          <a:p>
            <a:r>
              <a:rPr lang="en-AU" b="0" i="0" dirty="0">
                <a:solidFill>
                  <a:srgbClr val="292A2C"/>
                </a:solidFill>
                <a:effectLst/>
                <a:latin typeface="Founders Grotesk Light" panose="020B0303030202060203" pitchFamily="34" charset="0"/>
              </a:rPr>
              <a:t>The below graphic sets out our phased approach to place-based justice reinvestment.</a:t>
            </a:r>
            <a:endParaRPr lang="en-AU" dirty="0">
              <a:latin typeface="Founders Grotesk Light" panose="020B0303030202060203" pitchFamily="34" charset="0"/>
            </a:endParaRPr>
          </a:p>
        </p:txBody>
      </p:sp>
    </p:spTree>
    <p:extLst>
      <p:ext uri="{BB962C8B-B14F-4D97-AF65-F5344CB8AC3E}">
        <p14:creationId xmlns:p14="http://schemas.microsoft.com/office/powerpoint/2010/main" val="3960163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A9F51F-7604-0407-3F75-AB2D67E33526}"/>
              </a:ext>
            </a:extLst>
          </p:cNvPr>
          <p:cNvSpPr>
            <a:spLocks noGrp="1"/>
          </p:cNvSpPr>
          <p:nvPr>
            <p:ph type="title"/>
          </p:nvPr>
        </p:nvSpPr>
        <p:spPr/>
        <p:txBody>
          <a:bodyPr>
            <a:normAutofit/>
          </a:bodyPr>
          <a:lstStyle/>
          <a:p>
            <a:pPr algn="ctr"/>
            <a:r>
              <a:rPr lang="en-AU" sz="3600" b="1" cap="all" dirty="0">
                <a:solidFill>
                  <a:srgbClr val="333333"/>
                </a:solidFill>
                <a:latin typeface="Founders Grotesk Bold" panose="020B0803030202060203" pitchFamily="34" charset="0"/>
              </a:rPr>
              <a:t>Justice circuit-breaker</a:t>
            </a:r>
            <a:br>
              <a:rPr lang="en-AU" sz="3600" b="1" i="0" cap="all" dirty="0">
                <a:solidFill>
                  <a:srgbClr val="333333"/>
                </a:solidFill>
                <a:effectLst/>
                <a:latin typeface="Founders Grotesk Bold" panose="020B0803030202060203" pitchFamily="34" charset="0"/>
              </a:rPr>
            </a:br>
            <a:endParaRPr lang="en-AU" sz="3600" dirty="0">
              <a:latin typeface="Founders Grotesk Bold" panose="020B0803030202060203" pitchFamily="34" charset="0"/>
            </a:endParaRPr>
          </a:p>
        </p:txBody>
      </p:sp>
      <p:sp>
        <p:nvSpPr>
          <p:cNvPr id="12" name="AutoShape 12" descr="Phase01_sml">
            <a:extLst>
              <a:ext uri="{FF2B5EF4-FFF2-40B4-BE49-F238E27FC236}">
                <a16:creationId xmlns:a16="http://schemas.microsoft.com/office/drawing/2014/main" id="{69CEF533-7668-5BAE-D015-A2A7FE09417F}"/>
              </a:ext>
            </a:extLst>
          </p:cNvPr>
          <p:cNvSpPr>
            <a:spLocks noChangeAspect="1" noChangeArrowheads="1"/>
          </p:cNvSpPr>
          <p:nvPr/>
        </p:nvSpPr>
        <p:spPr bwMode="auto">
          <a:xfrm>
            <a:off x="3693111" y="3276599"/>
            <a:ext cx="2555289" cy="25552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TextBox 2">
            <a:extLst>
              <a:ext uri="{FF2B5EF4-FFF2-40B4-BE49-F238E27FC236}">
                <a16:creationId xmlns:a16="http://schemas.microsoft.com/office/drawing/2014/main" id="{6E4139E5-C42C-9CD9-C30D-92B622F3B219}"/>
              </a:ext>
            </a:extLst>
          </p:cNvPr>
          <p:cNvSpPr txBox="1"/>
          <p:nvPr/>
        </p:nvSpPr>
        <p:spPr>
          <a:xfrm>
            <a:off x="594804" y="1766656"/>
            <a:ext cx="3906175" cy="3693319"/>
          </a:xfrm>
          <a:prstGeom prst="rect">
            <a:avLst/>
          </a:prstGeom>
          <a:noFill/>
        </p:spPr>
        <p:txBody>
          <a:bodyPr wrap="square" rtlCol="0">
            <a:spAutoFit/>
          </a:bodyPr>
          <a:lstStyle/>
          <a:p>
            <a:r>
              <a:rPr lang="en-AU" sz="1800" b="0" i="0" dirty="0">
                <a:effectLst/>
                <a:latin typeface="Founders Grotesk Light" panose="020B0303030202060203" pitchFamily="34" charset="0"/>
              </a:rPr>
              <a:t>Imagine you are a 12-year-old Aboriginal </a:t>
            </a:r>
            <a:r>
              <a:rPr lang="en-AU" dirty="0">
                <a:latin typeface="Founders Grotesk Light" panose="020B0303030202060203" pitchFamily="34" charset="0"/>
              </a:rPr>
              <a:t>young</a:t>
            </a:r>
            <a:r>
              <a:rPr lang="en-AU" sz="1800" b="0" i="0" dirty="0">
                <a:effectLst/>
                <a:latin typeface="Founders Grotesk Light" panose="020B0303030202060203" pitchFamily="34" charset="0"/>
              </a:rPr>
              <a:t> person caught up in a “circuit of offending”. </a:t>
            </a:r>
          </a:p>
          <a:p>
            <a:endParaRPr lang="en-AU" dirty="0">
              <a:latin typeface="Founders Grotesk Light" panose="020B0303030202060203" pitchFamily="34" charset="0"/>
            </a:endParaRPr>
          </a:p>
          <a:p>
            <a:r>
              <a:rPr lang="en-AU" sz="1800" b="0" i="0" dirty="0">
                <a:effectLst/>
                <a:latin typeface="Founders Grotesk Light" panose="020B0303030202060203" pitchFamily="34" charset="0"/>
              </a:rPr>
              <a:t>You may find justice reinvestment to be the circuit-breaker you need. </a:t>
            </a:r>
          </a:p>
          <a:p>
            <a:endParaRPr lang="en-AU" dirty="0">
              <a:latin typeface="Founders Grotesk Light" panose="020B0303030202060203" pitchFamily="34" charset="0"/>
            </a:endParaRPr>
          </a:p>
          <a:p>
            <a:r>
              <a:rPr lang="en-AU" sz="1800" b="0" i="0" dirty="0">
                <a:effectLst/>
                <a:latin typeface="Founders Grotesk Light" panose="020B0303030202060203" pitchFamily="34" charset="0"/>
              </a:rPr>
              <a:t>Do you know a local group that identifies local solutions, and </a:t>
            </a:r>
            <a:r>
              <a:rPr lang="en-AU" dirty="0">
                <a:latin typeface="Founders Grotesk Light" panose="020B0303030202060203" pitchFamily="34" charset="0"/>
              </a:rPr>
              <a:t>at the same time works on changing policies and legislation that effect you</a:t>
            </a:r>
            <a:r>
              <a:rPr lang="en-AU" sz="1800" b="0" i="0" dirty="0">
                <a:effectLst/>
                <a:latin typeface="Founders Grotesk Light" panose="020B0303030202060203" pitchFamily="34" charset="0"/>
              </a:rPr>
              <a:t>? </a:t>
            </a:r>
          </a:p>
          <a:p>
            <a:endParaRPr lang="en-AU" dirty="0">
              <a:latin typeface="Founders Grotesk Light" panose="020B0303030202060203" pitchFamily="34" charset="0"/>
            </a:endParaRPr>
          </a:p>
          <a:p>
            <a:r>
              <a:rPr lang="en-AU" sz="1800" b="0" i="0" dirty="0">
                <a:effectLst/>
                <a:latin typeface="Founders Grotesk Light" panose="020B0303030202060203" pitchFamily="34" charset="0"/>
              </a:rPr>
              <a:t>Reform is informed by data at every stage. </a:t>
            </a:r>
            <a:endParaRPr lang="en-AU" dirty="0">
              <a:latin typeface="Founders Grotesk Light" panose="020B0303030202060203" pitchFamily="34" charset="0"/>
            </a:endParaRPr>
          </a:p>
        </p:txBody>
      </p:sp>
      <p:sp>
        <p:nvSpPr>
          <p:cNvPr id="4" name="TextBox 3">
            <a:extLst>
              <a:ext uri="{FF2B5EF4-FFF2-40B4-BE49-F238E27FC236}">
                <a16:creationId xmlns:a16="http://schemas.microsoft.com/office/drawing/2014/main" id="{E60CE6A7-9C8B-14EA-4019-8DC96518EC9A}"/>
              </a:ext>
            </a:extLst>
          </p:cNvPr>
          <p:cNvSpPr txBox="1"/>
          <p:nvPr/>
        </p:nvSpPr>
        <p:spPr>
          <a:xfrm>
            <a:off x="4882718" y="1166905"/>
            <a:ext cx="1899822" cy="764532"/>
          </a:xfrm>
          <a:prstGeom prst="rect">
            <a:avLst/>
          </a:prstGeom>
          <a:solidFill>
            <a:schemeClr val="bg1"/>
          </a:solidFill>
        </p:spPr>
        <p:txBody>
          <a:bodyPr wrap="square" rtlCol="0">
            <a:spAutoFit/>
          </a:bodyPr>
          <a:lstStyle/>
          <a:p>
            <a:endParaRPr lang="en-AU" dirty="0"/>
          </a:p>
        </p:txBody>
      </p:sp>
      <p:pic>
        <p:nvPicPr>
          <p:cNvPr id="7" name="Picture 6">
            <a:extLst>
              <a:ext uri="{FF2B5EF4-FFF2-40B4-BE49-F238E27FC236}">
                <a16:creationId xmlns:a16="http://schemas.microsoft.com/office/drawing/2014/main" id="{E6F264C2-913B-73F1-3592-DF68919BF4FF}"/>
              </a:ext>
            </a:extLst>
          </p:cNvPr>
          <p:cNvPicPr>
            <a:picLocks noChangeAspect="1"/>
          </p:cNvPicPr>
          <p:nvPr/>
        </p:nvPicPr>
        <p:blipFill>
          <a:blip r:embed="rId4"/>
          <a:stretch>
            <a:fillRect/>
          </a:stretch>
        </p:blipFill>
        <p:spPr>
          <a:xfrm>
            <a:off x="4712597" y="1166905"/>
            <a:ext cx="7279378" cy="5467590"/>
          </a:xfrm>
          <a:prstGeom prst="rect">
            <a:avLst/>
          </a:prstGeom>
        </p:spPr>
      </p:pic>
    </p:spTree>
    <p:extLst>
      <p:ext uri="{BB962C8B-B14F-4D97-AF65-F5344CB8AC3E}">
        <p14:creationId xmlns:p14="http://schemas.microsoft.com/office/powerpoint/2010/main" val="1435300224"/>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AutoShape 12" descr="Phase01_sml">
            <a:extLst>
              <a:ext uri="{FF2B5EF4-FFF2-40B4-BE49-F238E27FC236}">
                <a16:creationId xmlns:a16="http://schemas.microsoft.com/office/drawing/2014/main" id="{69CEF533-7668-5BAE-D015-A2A7FE09417F}"/>
              </a:ext>
            </a:extLst>
          </p:cNvPr>
          <p:cNvSpPr>
            <a:spLocks noChangeAspect="1" noChangeArrowheads="1"/>
          </p:cNvSpPr>
          <p:nvPr/>
        </p:nvSpPr>
        <p:spPr bwMode="auto">
          <a:xfrm>
            <a:off x="3693111" y="3276599"/>
            <a:ext cx="2555289" cy="25552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Title 2">
            <a:extLst>
              <a:ext uri="{FF2B5EF4-FFF2-40B4-BE49-F238E27FC236}">
                <a16:creationId xmlns:a16="http://schemas.microsoft.com/office/drawing/2014/main" id="{50392BF7-9C65-18F4-300F-87871D0062E5}"/>
              </a:ext>
            </a:extLst>
          </p:cNvPr>
          <p:cNvSpPr>
            <a:spLocks noGrp="1"/>
          </p:cNvSpPr>
          <p:nvPr>
            <p:ph type="title"/>
          </p:nvPr>
        </p:nvSpPr>
        <p:spPr/>
        <p:txBody>
          <a:bodyPr>
            <a:normAutofit/>
          </a:bodyPr>
          <a:lstStyle/>
          <a:p>
            <a:pPr algn="ctr"/>
            <a:r>
              <a:rPr lang="en-US" sz="3600" dirty="0">
                <a:latin typeface="Founders Grotesk Bold" panose="020B0803030202060203" pitchFamily="34" charset="0"/>
              </a:rPr>
              <a:t>COMMUNITY-LED CHANGE</a:t>
            </a:r>
            <a:endParaRPr lang="en-AU" sz="3600" dirty="0">
              <a:latin typeface="Founders Grotesk Bold" panose="020B0803030202060203" pitchFamily="34" charset="0"/>
            </a:endParaRPr>
          </a:p>
        </p:txBody>
      </p:sp>
      <p:sp>
        <p:nvSpPr>
          <p:cNvPr id="2" name="TextBox 1">
            <a:extLst>
              <a:ext uri="{FF2B5EF4-FFF2-40B4-BE49-F238E27FC236}">
                <a16:creationId xmlns:a16="http://schemas.microsoft.com/office/drawing/2014/main" id="{672889E5-694E-64CF-F21D-B51DCCF3A809}"/>
              </a:ext>
            </a:extLst>
          </p:cNvPr>
          <p:cNvSpPr txBox="1"/>
          <p:nvPr/>
        </p:nvSpPr>
        <p:spPr>
          <a:xfrm>
            <a:off x="838200" y="1843089"/>
            <a:ext cx="10294398" cy="1846659"/>
          </a:xfrm>
          <a:prstGeom prst="rect">
            <a:avLst/>
          </a:prstGeom>
          <a:noFill/>
        </p:spPr>
        <p:txBody>
          <a:bodyPr wrap="square" rtlCol="0">
            <a:spAutoFit/>
          </a:bodyPr>
          <a:lstStyle/>
          <a:p>
            <a:r>
              <a:rPr lang="en-AU" sz="2400" b="1" i="0" dirty="0">
                <a:solidFill>
                  <a:srgbClr val="333333"/>
                </a:solidFill>
                <a:effectLst/>
                <a:latin typeface="Founders Grotesk Light" panose="020B0303030202060203" pitchFamily="34" charset="0"/>
              </a:rPr>
              <a:t>BACKBONE TEAMS</a:t>
            </a:r>
          </a:p>
          <a:p>
            <a:pPr marL="285750" indent="-285750">
              <a:buFont typeface="Arial" panose="020B0604020202020204" pitchFamily="34" charset="0"/>
              <a:buChar char="•"/>
            </a:pPr>
            <a:r>
              <a:rPr lang="en-AU" b="0" i="0" dirty="0">
                <a:solidFill>
                  <a:srgbClr val="333333"/>
                </a:solidFill>
                <a:effectLst/>
                <a:latin typeface="Founders Grotesk Light" panose="020B0303030202060203" pitchFamily="34" charset="0"/>
              </a:rPr>
              <a:t>Aboriginal backbone teams coordinate the JR community-led change process, working alongside and guided by an Aboriginal leadership group in the community. These two teams are crucial for setting the right conditions for change. They jointly identify solutions to overincarceration or recidivism in their community, using a strengths-based approach.</a:t>
            </a:r>
          </a:p>
          <a:p>
            <a:pPr marL="285750" indent="-285750">
              <a:buFont typeface="Arial" panose="020B0604020202020204" pitchFamily="34" charset="0"/>
              <a:buChar char="•"/>
            </a:pPr>
            <a:endParaRPr lang="en-AU" dirty="0">
              <a:latin typeface="Founders Grotesk Light" panose="020B0303030202060203" pitchFamily="34" charset="0"/>
            </a:endParaRPr>
          </a:p>
        </p:txBody>
      </p:sp>
      <p:pic>
        <p:nvPicPr>
          <p:cNvPr id="4098" name="Picture 2">
            <a:extLst>
              <a:ext uri="{FF2B5EF4-FFF2-40B4-BE49-F238E27FC236}">
                <a16:creationId xmlns:a16="http://schemas.microsoft.com/office/drawing/2014/main" id="{D9CA0933-AD8C-0667-49BA-35C3FA656F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9959" y="3406959"/>
            <a:ext cx="4402339" cy="33017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CECC28A-2EA6-9908-C944-C6734221FC37}"/>
              </a:ext>
            </a:extLst>
          </p:cNvPr>
          <p:cNvSpPr txBox="1"/>
          <p:nvPr/>
        </p:nvSpPr>
        <p:spPr>
          <a:xfrm>
            <a:off x="838200" y="3415098"/>
            <a:ext cx="5617888" cy="3139321"/>
          </a:xfrm>
          <a:prstGeom prst="rect">
            <a:avLst/>
          </a:prstGeom>
          <a:noFill/>
        </p:spPr>
        <p:txBody>
          <a:bodyPr wrap="square" rtlCol="0">
            <a:spAutoFit/>
          </a:bodyPr>
          <a:lstStyle/>
          <a:p>
            <a:pPr marL="285750" indent="-285750">
              <a:buFont typeface="Arial" panose="020B0604020202020204" pitchFamily="34" charset="0"/>
              <a:buChar char="•"/>
            </a:pPr>
            <a:r>
              <a:rPr lang="en-AU" b="0" i="0" dirty="0">
                <a:solidFill>
                  <a:srgbClr val="333333"/>
                </a:solidFill>
                <a:effectLst/>
                <a:latin typeface="Founders Grotesk Light" panose="020B0303030202060203" pitchFamily="34" charset="0"/>
              </a:rPr>
              <a:t>They facilitate collective decision making about resource allocation or around setting community goals and outcomes. The aim is to create a whole-of-community movement around justice reinvestment. A diverse group of community members can participate in community-led change, including young people with lived experience of the criminal justice system.</a:t>
            </a:r>
          </a:p>
          <a:p>
            <a:pPr marL="285750" indent="-285750">
              <a:buFont typeface="Arial" panose="020B0604020202020204" pitchFamily="34" charset="0"/>
              <a:buChar char="•"/>
            </a:pPr>
            <a:r>
              <a:rPr lang="en-AU" b="0" i="0" dirty="0">
                <a:solidFill>
                  <a:srgbClr val="333333"/>
                </a:solidFill>
                <a:effectLst/>
                <a:latin typeface="Founders Grotesk Light" panose="020B0303030202060203" pitchFamily="34" charset="0"/>
              </a:rPr>
              <a:t>Other activities include supporting community to access bureaucratic data, building partnerships between community and government and improving accountability of service providers.</a:t>
            </a:r>
          </a:p>
        </p:txBody>
      </p:sp>
    </p:spTree>
    <p:extLst>
      <p:ext uri="{BB962C8B-B14F-4D97-AF65-F5344CB8AC3E}">
        <p14:creationId xmlns:p14="http://schemas.microsoft.com/office/powerpoint/2010/main" val="1709053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AutoShape 12" descr="Phase01_sml">
            <a:extLst>
              <a:ext uri="{FF2B5EF4-FFF2-40B4-BE49-F238E27FC236}">
                <a16:creationId xmlns:a16="http://schemas.microsoft.com/office/drawing/2014/main" id="{69CEF533-7668-5BAE-D015-A2A7FE09417F}"/>
              </a:ext>
            </a:extLst>
          </p:cNvPr>
          <p:cNvSpPr>
            <a:spLocks noChangeAspect="1" noChangeArrowheads="1"/>
          </p:cNvSpPr>
          <p:nvPr/>
        </p:nvSpPr>
        <p:spPr bwMode="auto">
          <a:xfrm>
            <a:off x="3693111" y="3276599"/>
            <a:ext cx="2555289" cy="25552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Title 2">
            <a:extLst>
              <a:ext uri="{FF2B5EF4-FFF2-40B4-BE49-F238E27FC236}">
                <a16:creationId xmlns:a16="http://schemas.microsoft.com/office/drawing/2014/main" id="{50392BF7-9C65-18F4-300F-87871D0062E5}"/>
              </a:ext>
            </a:extLst>
          </p:cNvPr>
          <p:cNvSpPr>
            <a:spLocks noGrp="1"/>
          </p:cNvSpPr>
          <p:nvPr>
            <p:ph type="title"/>
          </p:nvPr>
        </p:nvSpPr>
        <p:spPr/>
        <p:txBody>
          <a:bodyPr>
            <a:normAutofit/>
          </a:bodyPr>
          <a:lstStyle/>
          <a:p>
            <a:pPr algn="ctr"/>
            <a:r>
              <a:rPr lang="en-US" sz="3600" dirty="0">
                <a:latin typeface="Founders Grotesk Bold" panose="020B0803030202060203" pitchFamily="34" charset="0"/>
              </a:rPr>
              <a:t>COMMUNITY-LED CHANGE</a:t>
            </a:r>
            <a:endParaRPr lang="en-AU" sz="3600" dirty="0">
              <a:latin typeface="Founders Grotesk Bold" panose="020B0803030202060203" pitchFamily="34" charset="0"/>
            </a:endParaRPr>
          </a:p>
        </p:txBody>
      </p:sp>
      <p:sp>
        <p:nvSpPr>
          <p:cNvPr id="2" name="TextBox 1">
            <a:extLst>
              <a:ext uri="{FF2B5EF4-FFF2-40B4-BE49-F238E27FC236}">
                <a16:creationId xmlns:a16="http://schemas.microsoft.com/office/drawing/2014/main" id="{401ABEEB-DB65-0BBB-5B48-7440616B9D1C}"/>
              </a:ext>
            </a:extLst>
          </p:cNvPr>
          <p:cNvSpPr txBox="1"/>
          <p:nvPr/>
        </p:nvSpPr>
        <p:spPr>
          <a:xfrm>
            <a:off x="991355" y="1953087"/>
            <a:ext cx="10515600" cy="4247317"/>
          </a:xfrm>
          <a:prstGeom prst="rect">
            <a:avLst/>
          </a:prstGeom>
          <a:noFill/>
        </p:spPr>
        <p:txBody>
          <a:bodyPr wrap="square" rtlCol="0">
            <a:spAutoFit/>
          </a:bodyPr>
          <a:lstStyle/>
          <a:p>
            <a:pPr algn="l"/>
            <a:r>
              <a:rPr lang="en-AU" b="1" i="0" cap="all" dirty="0">
                <a:solidFill>
                  <a:srgbClr val="333333"/>
                </a:solidFill>
                <a:effectLst/>
                <a:latin typeface="Founders Grotesk Light" panose="020B0303030202060203" pitchFamily="34" charset="0"/>
              </a:rPr>
              <a:t>COMMUNITY PARTNERSHIPS</a:t>
            </a:r>
          </a:p>
          <a:p>
            <a:pPr algn="l"/>
            <a:endParaRPr lang="en-AU" b="0" i="0" dirty="0">
              <a:solidFill>
                <a:srgbClr val="333333"/>
              </a:solidFill>
              <a:effectLst/>
              <a:latin typeface="Founders Grotesk Light" panose="020B0303030202060203" pitchFamily="34" charset="0"/>
            </a:endParaRPr>
          </a:p>
          <a:p>
            <a:pPr algn="l"/>
            <a:r>
              <a:rPr lang="en-AU" b="0" i="0" dirty="0">
                <a:solidFill>
                  <a:srgbClr val="333333"/>
                </a:solidFill>
                <a:effectLst/>
                <a:latin typeface="Founders Grotesk Light" panose="020B0303030202060203" pitchFamily="34" charset="0"/>
              </a:rPr>
              <a:t>Community Partnerships is an essential function of JR NSW that prioritises engagement with Aboriginal communities across New South Wales. These partnerships ensure opportunities to explore whether a JR approach is right for them and assisting a community in developing local JR leadership and processes. This involves building an understanding of JR in the community, supporting local capability and leadership development, and supporting collaboration and data-driven decision-making in potential JR sites. </a:t>
            </a:r>
          </a:p>
          <a:p>
            <a:pPr algn="l"/>
            <a:endParaRPr lang="en-AU" dirty="0">
              <a:solidFill>
                <a:srgbClr val="333333"/>
              </a:solidFill>
              <a:latin typeface="Founders Grotesk Light" panose="020B0303030202060203" pitchFamily="34" charset="0"/>
            </a:endParaRPr>
          </a:p>
          <a:p>
            <a:pPr algn="l"/>
            <a:r>
              <a:rPr lang="en-AU" b="1" i="0" cap="all" dirty="0">
                <a:solidFill>
                  <a:srgbClr val="333333"/>
                </a:solidFill>
                <a:effectLst/>
                <a:latin typeface="Founders Grotesk Light" panose="020B0303030202060203" pitchFamily="34" charset="0"/>
              </a:rPr>
              <a:t>YOUTH ENGAGEMENT</a:t>
            </a:r>
          </a:p>
          <a:p>
            <a:pPr algn="l"/>
            <a:r>
              <a:rPr lang="en-AU" b="0" i="0" dirty="0">
                <a:solidFill>
                  <a:srgbClr val="333333"/>
                </a:solidFill>
                <a:effectLst/>
                <a:latin typeface="Founders Grotesk Light" panose="020B0303030202060203" pitchFamily="34" charset="0"/>
              </a:rPr>
              <a:t>Just Reinvest NSW aims to elevate the voices of Aboriginal young people and support them to advocate for systems change in their own communities and on a state level. By building relationships with young people, especially young people who have been harmed by multiple systems, and providing them with support, resources, skills and opportunities to participate in decision-making, JR NSW builds a platform for young leaders in communities who are engaging in justice reinvestment initiatives. Their activities can be witnessed on the community pages of this website, including </a:t>
            </a:r>
            <a:r>
              <a:rPr lang="en-AU" b="1" i="0" dirty="0">
                <a:solidFill>
                  <a:srgbClr val="333333"/>
                </a:solidFill>
                <a:effectLst/>
                <a:latin typeface="Founders Grotesk Light" panose="020B0303030202060203" pitchFamily="34" charset="0"/>
              </a:rPr>
              <a:t>Mounty Yarns</a:t>
            </a:r>
            <a:r>
              <a:rPr lang="en-AU" b="0" i="0" dirty="0">
                <a:solidFill>
                  <a:srgbClr val="333333"/>
                </a:solidFill>
                <a:effectLst/>
                <a:latin typeface="Founders Grotesk Light" panose="020B0303030202060203" pitchFamily="34" charset="0"/>
              </a:rPr>
              <a:t> in Mt Druitt and the </a:t>
            </a:r>
            <a:r>
              <a:rPr lang="en-AU" b="1" i="0" dirty="0">
                <a:solidFill>
                  <a:srgbClr val="333333"/>
                </a:solidFill>
                <a:effectLst/>
                <a:latin typeface="Founders Grotesk Light" panose="020B0303030202060203" pitchFamily="34" charset="0"/>
              </a:rPr>
              <a:t>Youth Forum</a:t>
            </a:r>
            <a:r>
              <a:rPr lang="en-AU" b="0" i="0" dirty="0">
                <a:solidFill>
                  <a:srgbClr val="333333"/>
                </a:solidFill>
                <a:effectLst/>
                <a:latin typeface="Founders Grotesk Light" panose="020B0303030202060203" pitchFamily="34" charset="0"/>
              </a:rPr>
              <a:t> in Moree.</a:t>
            </a:r>
          </a:p>
        </p:txBody>
      </p:sp>
    </p:spTree>
    <p:extLst>
      <p:ext uri="{BB962C8B-B14F-4D97-AF65-F5344CB8AC3E}">
        <p14:creationId xmlns:p14="http://schemas.microsoft.com/office/powerpoint/2010/main" val="2462366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FA8C4E7814234DAB82E868F9E046ED" ma:contentTypeVersion="17" ma:contentTypeDescription="Create a new document." ma:contentTypeScope="" ma:versionID="fcc97adc7afec69b213b5286068798f9">
  <xsd:schema xmlns:xsd="http://www.w3.org/2001/XMLSchema" xmlns:xs="http://www.w3.org/2001/XMLSchema" xmlns:p="http://schemas.microsoft.com/office/2006/metadata/properties" xmlns:ns2="3ef367a9-1f8b-4246-ac44-5932aaae11bd" xmlns:ns3="892e953b-dfeb-4928-98da-97e76c2b4986" targetNamespace="http://schemas.microsoft.com/office/2006/metadata/properties" ma:root="true" ma:fieldsID="d7024ee2b37625cbe7fa2ae123dfd7b8" ns2:_="" ns3:_="">
    <xsd:import namespace="3ef367a9-1f8b-4246-ac44-5932aaae11bd"/>
    <xsd:import namespace="892e953b-dfeb-4928-98da-97e76c2b498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f367a9-1f8b-4246-ac44-5932aaae11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cf6c1a2-1cc3-41fb-8de8-3ab9e7103672"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2e953b-dfeb-4928-98da-97e76c2b498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0c709a2-5393-47fb-b0c7-91ffa16ee956}" ma:internalName="TaxCatchAll" ma:showField="CatchAllData" ma:web="892e953b-dfeb-4928-98da-97e76c2b49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ef367a9-1f8b-4246-ac44-5932aaae11bd">
      <Terms xmlns="http://schemas.microsoft.com/office/infopath/2007/PartnerControls"/>
    </lcf76f155ced4ddcb4097134ff3c332f>
    <TaxCatchAll xmlns="892e953b-dfeb-4928-98da-97e76c2b4986" xsi:nil="true"/>
  </documentManagement>
</p:properties>
</file>

<file path=customXml/itemProps1.xml><?xml version="1.0" encoding="utf-8"?>
<ds:datastoreItem xmlns:ds="http://schemas.openxmlformats.org/officeDocument/2006/customXml" ds:itemID="{417E6F0C-2296-4171-83B5-ECBDF189A0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f367a9-1f8b-4246-ac44-5932aaae11bd"/>
    <ds:schemaRef ds:uri="892e953b-dfeb-4928-98da-97e76c2b49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74CC15-3B38-4959-8B06-BDC9D73C2D8B}">
  <ds:schemaRefs>
    <ds:schemaRef ds:uri="http://schemas.microsoft.com/sharepoint/v3/contenttype/forms"/>
  </ds:schemaRefs>
</ds:datastoreItem>
</file>

<file path=customXml/itemProps3.xml><?xml version="1.0" encoding="utf-8"?>
<ds:datastoreItem xmlns:ds="http://schemas.openxmlformats.org/officeDocument/2006/customXml" ds:itemID="{69A04F5D-F38C-4D87-A7F2-1804A71A4325}">
  <ds:schemaRefs>
    <ds:schemaRef ds:uri="http://schemas.microsoft.com/office/2006/metadata/properties"/>
    <ds:schemaRef ds:uri="http://schemas.microsoft.com/office/infopath/2007/PartnerControls"/>
    <ds:schemaRef ds:uri="3ef367a9-1f8b-4246-ac44-5932aaae11bd"/>
    <ds:schemaRef ds:uri="892e953b-dfeb-4928-98da-97e76c2b4986"/>
  </ds:schemaRefs>
</ds:datastoreItem>
</file>

<file path=docProps/app.xml><?xml version="1.0" encoding="utf-8"?>
<Properties xmlns="http://schemas.openxmlformats.org/officeDocument/2006/extended-properties" xmlns:vt="http://schemas.openxmlformats.org/officeDocument/2006/docPropsVTypes">
  <TotalTime>561</TotalTime>
  <Words>1919</Words>
  <Application>Microsoft Office PowerPoint</Application>
  <PresentationFormat>Widescreen</PresentationFormat>
  <Paragraphs>169</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Calibri Light</vt:lpstr>
      <vt:lpstr>Founders Grotesk Bold</vt:lpstr>
      <vt:lpstr>Founders Grotesk Light</vt:lpstr>
      <vt:lpstr>founders_groteskbold</vt:lpstr>
      <vt:lpstr>founders_grotesklight</vt:lpstr>
      <vt:lpstr>inherit</vt:lpstr>
      <vt:lpstr>Open Sans</vt:lpstr>
      <vt:lpstr>Office Theme</vt:lpstr>
      <vt:lpstr>PowerPoint Presentation</vt:lpstr>
      <vt:lpstr>WHAT IS JUSTICE REINVESTMENT?</vt:lpstr>
      <vt:lpstr>THE JR FRAMEWORK</vt:lpstr>
      <vt:lpstr>ROLE OF JUST REINVEST NSW</vt:lpstr>
      <vt:lpstr>ROLE OF JUST REINVEST NSW</vt:lpstr>
      <vt:lpstr>HOW WE OPERATE </vt:lpstr>
      <vt:lpstr>Justice circuit-breaker </vt:lpstr>
      <vt:lpstr>COMMUNITY-LED CHANGE</vt:lpstr>
      <vt:lpstr>COMMUNITY-LED CHANGE</vt:lpstr>
      <vt:lpstr>Community readiness</vt:lpstr>
      <vt:lpstr>PowerPoint Presentation</vt:lpstr>
      <vt:lpstr>A JR JOURNEY TO INDEPENDENCE</vt:lpstr>
      <vt:lpstr>JR NSW COMMUNITIES</vt:lpstr>
      <vt:lpstr>JR NSW COMMUNITIES</vt:lpstr>
      <vt:lpstr>JR NSW COMMUNITIES</vt:lpstr>
      <vt:lpstr>JR NSW COMMUNITIES</vt:lpstr>
      <vt:lpstr>JR NSW COMMUNITIES</vt:lpstr>
      <vt:lpstr>TEAM</vt:lpstr>
      <vt:lpstr>SUPPORTING BODY - REDFERN</vt:lpstr>
      <vt:lpstr>POLICY &amp; IMPACT</vt:lpstr>
      <vt:lpstr>DATA &amp; MEL</vt:lpstr>
      <vt:lpstr>DATA &amp; MEL</vt:lpstr>
      <vt:lpstr>CONTACT 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Reinvest NSW</dc:title>
  <dc:creator>Lucy Tierney</dc:creator>
  <cp:lastModifiedBy>James Nichols</cp:lastModifiedBy>
  <cp:revision>7</cp:revision>
  <dcterms:created xsi:type="dcterms:W3CDTF">2022-10-30T20:17:12Z</dcterms:created>
  <dcterms:modified xsi:type="dcterms:W3CDTF">2023-09-14T04:07:07Z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0x010100B8FA8C4E7814234DAB82E868F9E046ED</vt:lpwstr>
  </property>
  <property fmtid="{D5CDD505-2E9C-101B-9397-08002B2CF9AE}" pid="3" name="MediaServiceImageTags">
    <vt:lpwstr/>
  </property>
</Properties>
</file>